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handoutMasterIdLst>
    <p:handoutMasterId r:id="rId64"/>
  </p:handoutMasterIdLst>
  <p:sldIdLst>
    <p:sldId id="521" r:id="rId2"/>
    <p:sldId id="522" r:id="rId3"/>
    <p:sldId id="523" r:id="rId4"/>
    <p:sldId id="524" r:id="rId5"/>
    <p:sldId id="525" r:id="rId6"/>
    <p:sldId id="526" r:id="rId7"/>
    <p:sldId id="527" r:id="rId8"/>
    <p:sldId id="528" r:id="rId9"/>
    <p:sldId id="529" r:id="rId10"/>
    <p:sldId id="530" r:id="rId11"/>
    <p:sldId id="531" r:id="rId12"/>
    <p:sldId id="532" r:id="rId13"/>
    <p:sldId id="533" r:id="rId14"/>
    <p:sldId id="534" r:id="rId15"/>
    <p:sldId id="535" r:id="rId16"/>
    <p:sldId id="536" r:id="rId17"/>
    <p:sldId id="537" r:id="rId18"/>
    <p:sldId id="538" r:id="rId19"/>
    <p:sldId id="539" r:id="rId20"/>
    <p:sldId id="540" r:id="rId21"/>
    <p:sldId id="266" r:id="rId22"/>
    <p:sldId id="267" r:id="rId23"/>
    <p:sldId id="268" r:id="rId24"/>
    <p:sldId id="269" r:id="rId25"/>
    <p:sldId id="270" r:id="rId26"/>
    <p:sldId id="271" r:id="rId27"/>
    <p:sldId id="323" r:id="rId28"/>
    <p:sldId id="319" r:id="rId29"/>
    <p:sldId id="320" r:id="rId30"/>
    <p:sldId id="324" r:id="rId31"/>
    <p:sldId id="321" r:id="rId32"/>
    <p:sldId id="520" r:id="rId33"/>
    <p:sldId id="322" r:id="rId34"/>
    <p:sldId id="273" r:id="rId35"/>
    <p:sldId id="274" r:id="rId36"/>
    <p:sldId id="276" r:id="rId37"/>
    <p:sldId id="278" r:id="rId38"/>
    <p:sldId id="280" r:id="rId39"/>
    <p:sldId id="281" r:id="rId40"/>
    <p:sldId id="279" r:id="rId41"/>
    <p:sldId id="283" r:id="rId42"/>
    <p:sldId id="282" r:id="rId43"/>
    <p:sldId id="336" r:id="rId44"/>
    <p:sldId id="541" r:id="rId45"/>
    <p:sldId id="284" r:id="rId46"/>
    <p:sldId id="285" r:id="rId47"/>
    <p:sldId id="286" r:id="rId48"/>
    <p:sldId id="337" r:id="rId49"/>
    <p:sldId id="288" r:id="rId50"/>
    <p:sldId id="325" r:id="rId51"/>
    <p:sldId id="315" r:id="rId52"/>
    <p:sldId id="291" r:id="rId53"/>
    <p:sldId id="326" r:id="rId54"/>
    <p:sldId id="327" r:id="rId55"/>
    <p:sldId id="294" r:id="rId56"/>
    <p:sldId id="277" r:id="rId57"/>
    <p:sldId id="297" r:id="rId58"/>
    <p:sldId id="302" r:id="rId59"/>
    <p:sldId id="301" r:id="rId60"/>
    <p:sldId id="316" r:id="rId61"/>
    <p:sldId id="328" r:id="rId62"/>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16">
          <p15:clr>
            <a:srgbClr val="A4A3A4"/>
          </p15:clr>
        </p15:guide>
        <p15:guide id="2" pos="28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9AB5"/>
    <a:srgbClr val="007033"/>
    <a:srgbClr val="00823B"/>
    <a:srgbClr val="1F497D"/>
    <a:srgbClr val="33889F"/>
    <a:srgbClr val="78953D"/>
    <a:srgbClr val="3389A1"/>
    <a:srgbClr val="BF2E01"/>
    <a:srgbClr val="FF3300"/>
    <a:srgbClr val="F775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88" autoAdjust="0"/>
    <p:restoredTop sz="95833" autoAdjust="0"/>
  </p:normalViewPr>
  <p:slideViewPr>
    <p:cSldViewPr showGuides="1">
      <p:cViewPr varScale="1">
        <p:scale>
          <a:sx n="107" d="100"/>
          <a:sy n="107" d="100"/>
        </p:scale>
        <p:origin x="114" y="252"/>
      </p:cViewPr>
      <p:guideLst>
        <p:guide orient="horz" pos="816"/>
        <p:guide pos="288"/>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21" d="100"/>
          <a:sy n="121" d="100"/>
        </p:scale>
        <p:origin x="2442"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31D9270-7B54-4D7C-8DD4-CF63D88EDDCF}" type="datetimeFigureOut">
              <a:rPr lang="en-US" smtClean="0"/>
              <a:t>2022-05-25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FDDC0B2-0EBF-4904-9EF4-D04E58D102EB}" type="slidenum">
              <a:rPr lang="en-US" smtClean="0"/>
              <a:t>‹#›</a:t>
            </a:fld>
            <a:endParaRPr lang="en-US"/>
          </a:p>
        </p:txBody>
      </p:sp>
    </p:spTree>
    <p:extLst>
      <p:ext uri="{BB962C8B-B14F-4D97-AF65-F5344CB8AC3E}">
        <p14:creationId xmlns:p14="http://schemas.microsoft.com/office/powerpoint/2010/main" val="2673813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2291F084-C06D-49B0-B02F-18A6730B83F6}" type="datetimeFigureOut">
              <a:rPr lang="en-US"/>
              <a:pPr>
                <a:defRPr/>
              </a:pPr>
              <a:t>2022-05-25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7D5EC535-FC31-4244-9C64-EE05A8ED5E60}" type="slidenum">
              <a:rPr lang="en-US"/>
              <a:pPr>
                <a:defRPr/>
              </a:pPr>
              <a:t>‹#›</a:t>
            </a:fld>
            <a:endParaRPr lang="en-US"/>
          </a:p>
        </p:txBody>
      </p:sp>
    </p:spTree>
    <p:extLst>
      <p:ext uri="{BB962C8B-B14F-4D97-AF65-F5344CB8AC3E}">
        <p14:creationId xmlns:p14="http://schemas.microsoft.com/office/powerpoint/2010/main" val="24304711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a:t>
            </a:fld>
            <a:endParaRPr lang="en-US"/>
          </a:p>
        </p:txBody>
      </p:sp>
    </p:spTree>
    <p:extLst>
      <p:ext uri="{BB962C8B-B14F-4D97-AF65-F5344CB8AC3E}">
        <p14:creationId xmlns:p14="http://schemas.microsoft.com/office/powerpoint/2010/main" val="1464014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13</a:t>
            </a:fld>
            <a:endParaRPr lang="en-US"/>
          </a:p>
        </p:txBody>
      </p:sp>
    </p:spTree>
    <p:extLst>
      <p:ext uri="{BB962C8B-B14F-4D97-AF65-F5344CB8AC3E}">
        <p14:creationId xmlns:p14="http://schemas.microsoft.com/office/powerpoint/2010/main" val="390247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14</a:t>
            </a:fld>
            <a:endParaRPr lang="en-US"/>
          </a:p>
        </p:txBody>
      </p:sp>
    </p:spTree>
    <p:extLst>
      <p:ext uri="{BB962C8B-B14F-4D97-AF65-F5344CB8AC3E}">
        <p14:creationId xmlns:p14="http://schemas.microsoft.com/office/powerpoint/2010/main" val="4126664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15</a:t>
            </a:fld>
            <a:endParaRPr lang="en-US"/>
          </a:p>
        </p:txBody>
      </p:sp>
    </p:spTree>
    <p:extLst>
      <p:ext uri="{BB962C8B-B14F-4D97-AF65-F5344CB8AC3E}">
        <p14:creationId xmlns:p14="http://schemas.microsoft.com/office/powerpoint/2010/main" val="3392651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Qt experience?</a:t>
            </a:r>
          </a:p>
          <a:p>
            <a:endParaRPr lang="en-US" baseline="0" dirty="0"/>
          </a:p>
          <a:p>
            <a:r>
              <a:rPr lang="en-US" baseline="0" dirty="0"/>
              <a:t>Green area: does not depend on Qt, does not need GUI – can be used for batch processing.</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16</a:t>
            </a:fld>
            <a:endParaRPr lang="en-US"/>
          </a:p>
        </p:txBody>
      </p:sp>
    </p:spTree>
    <p:extLst>
      <p:ext uri="{BB962C8B-B14F-4D97-AF65-F5344CB8AC3E}">
        <p14:creationId xmlns:p14="http://schemas.microsoft.com/office/powerpoint/2010/main" val="2959901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17</a:t>
            </a:fld>
            <a:endParaRPr lang="en-US"/>
          </a:p>
        </p:txBody>
      </p:sp>
    </p:spTree>
    <p:extLst>
      <p:ext uri="{BB962C8B-B14F-4D97-AF65-F5344CB8AC3E}">
        <p14:creationId xmlns:p14="http://schemas.microsoft.com/office/powerpoint/2010/main" val="982706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18</a:t>
            </a:fld>
            <a:endParaRPr lang="en-US"/>
          </a:p>
        </p:txBody>
      </p:sp>
    </p:spTree>
    <p:extLst>
      <p:ext uri="{BB962C8B-B14F-4D97-AF65-F5344CB8AC3E}">
        <p14:creationId xmlns:p14="http://schemas.microsoft.com/office/powerpoint/2010/main" val="185886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19</a:t>
            </a:fld>
            <a:endParaRPr lang="en-US"/>
          </a:p>
        </p:txBody>
      </p:sp>
    </p:spTree>
    <p:extLst>
      <p:ext uri="{BB962C8B-B14F-4D97-AF65-F5344CB8AC3E}">
        <p14:creationId xmlns:p14="http://schemas.microsoft.com/office/powerpoint/2010/main" val="2681790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20</a:t>
            </a:fld>
            <a:endParaRPr lang="en-US"/>
          </a:p>
        </p:txBody>
      </p:sp>
    </p:spTree>
    <p:extLst>
      <p:ext uri="{BB962C8B-B14F-4D97-AF65-F5344CB8AC3E}">
        <p14:creationId xmlns:p14="http://schemas.microsoft.com/office/powerpoint/2010/main" val="276201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21</a:t>
            </a:fld>
            <a:endParaRPr lang="en-US"/>
          </a:p>
        </p:txBody>
      </p:sp>
    </p:spTree>
    <p:extLst>
      <p:ext uri="{BB962C8B-B14F-4D97-AF65-F5344CB8AC3E}">
        <p14:creationId xmlns:p14="http://schemas.microsoft.com/office/powerpoint/2010/main" val="1477976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22</a:t>
            </a:fld>
            <a:endParaRPr lang="en-US"/>
          </a:p>
        </p:txBody>
      </p:sp>
    </p:spTree>
    <p:extLst>
      <p:ext uri="{BB962C8B-B14F-4D97-AF65-F5344CB8AC3E}">
        <p14:creationId xmlns:p14="http://schemas.microsoft.com/office/powerpoint/2010/main" val="376342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a:t>
            </a:fld>
            <a:endParaRPr lang="en-US"/>
          </a:p>
        </p:txBody>
      </p:sp>
    </p:spTree>
    <p:extLst>
      <p:ext uri="{BB962C8B-B14F-4D97-AF65-F5344CB8AC3E}">
        <p14:creationId xmlns:p14="http://schemas.microsoft.com/office/powerpoint/2010/main" val="2394270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24</a:t>
            </a:fld>
            <a:endParaRPr lang="en-US"/>
          </a:p>
        </p:txBody>
      </p:sp>
    </p:spTree>
    <p:extLst>
      <p:ext uri="{BB962C8B-B14F-4D97-AF65-F5344CB8AC3E}">
        <p14:creationId xmlns:p14="http://schemas.microsoft.com/office/powerpoint/2010/main" val="3534262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25</a:t>
            </a:fld>
            <a:endParaRPr lang="en-US"/>
          </a:p>
        </p:txBody>
      </p:sp>
    </p:spTree>
    <p:extLst>
      <p:ext uri="{BB962C8B-B14F-4D97-AF65-F5344CB8AC3E}">
        <p14:creationId xmlns:p14="http://schemas.microsoft.com/office/powerpoint/2010/main" val="2335048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26</a:t>
            </a:fld>
            <a:endParaRPr lang="en-US"/>
          </a:p>
        </p:txBody>
      </p:sp>
    </p:spTree>
    <p:extLst>
      <p:ext uri="{BB962C8B-B14F-4D97-AF65-F5344CB8AC3E}">
        <p14:creationId xmlns:p14="http://schemas.microsoft.com/office/powerpoint/2010/main" val="268115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27</a:t>
            </a:fld>
            <a:endParaRPr lang="en-US"/>
          </a:p>
        </p:txBody>
      </p:sp>
    </p:spTree>
    <p:extLst>
      <p:ext uri="{BB962C8B-B14F-4D97-AF65-F5344CB8AC3E}">
        <p14:creationId xmlns:p14="http://schemas.microsoft.com/office/powerpoint/2010/main" val="1644884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28</a:t>
            </a:fld>
            <a:endParaRPr lang="en-US"/>
          </a:p>
        </p:txBody>
      </p:sp>
    </p:spTree>
    <p:extLst>
      <p:ext uri="{BB962C8B-B14F-4D97-AF65-F5344CB8AC3E}">
        <p14:creationId xmlns:p14="http://schemas.microsoft.com/office/powerpoint/2010/main" val="1154587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29</a:t>
            </a:fld>
            <a:endParaRPr lang="en-US"/>
          </a:p>
        </p:txBody>
      </p:sp>
    </p:spTree>
    <p:extLst>
      <p:ext uri="{BB962C8B-B14F-4D97-AF65-F5344CB8AC3E}">
        <p14:creationId xmlns:p14="http://schemas.microsoft.com/office/powerpoint/2010/main" val="3743224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30</a:t>
            </a:fld>
            <a:endParaRPr lang="en-US"/>
          </a:p>
        </p:txBody>
      </p:sp>
    </p:spTree>
    <p:extLst>
      <p:ext uri="{BB962C8B-B14F-4D97-AF65-F5344CB8AC3E}">
        <p14:creationId xmlns:p14="http://schemas.microsoft.com/office/powerpoint/2010/main" val="2798021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31</a:t>
            </a:fld>
            <a:endParaRPr lang="en-US"/>
          </a:p>
        </p:txBody>
      </p:sp>
    </p:spTree>
    <p:extLst>
      <p:ext uri="{BB962C8B-B14F-4D97-AF65-F5344CB8AC3E}">
        <p14:creationId xmlns:p14="http://schemas.microsoft.com/office/powerpoint/2010/main" val="609950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33</a:t>
            </a:fld>
            <a:endParaRPr lang="en-US"/>
          </a:p>
        </p:txBody>
      </p:sp>
    </p:spTree>
    <p:extLst>
      <p:ext uri="{BB962C8B-B14F-4D97-AF65-F5344CB8AC3E}">
        <p14:creationId xmlns:p14="http://schemas.microsoft.com/office/powerpoint/2010/main" val="2420554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34</a:t>
            </a:fld>
            <a:endParaRPr lang="en-US"/>
          </a:p>
        </p:txBody>
      </p:sp>
    </p:spTree>
    <p:extLst>
      <p:ext uri="{BB962C8B-B14F-4D97-AF65-F5344CB8AC3E}">
        <p14:creationId xmlns:p14="http://schemas.microsoft.com/office/powerpoint/2010/main" val="332019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a:t>
            </a:fld>
            <a:endParaRPr lang="en-US"/>
          </a:p>
        </p:txBody>
      </p:sp>
    </p:spTree>
    <p:extLst>
      <p:ext uri="{BB962C8B-B14F-4D97-AF65-F5344CB8AC3E}">
        <p14:creationId xmlns:p14="http://schemas.microsoft.com/office/powerpoint/2010/main" val="989219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36</a:t>
            </a:fld>
            <a:endParaRPr lang="en-US"/>
          </a:p>
        </p:txBody>
      </p:sp>
    </p:spTree>
    <p:extLst>
      <p:ext uri="{BB962C8B-B14F-4D97-AF65-F5344CB8AC3E}">
        <p14:creationId xmlns:p14="http://schemas.microsoft.com/office/powerpoint/2010/main" val="1289094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extra care of the indentation! 2 spaces before</a:t>
            </a:r>
            <a:r>
              <a:rPr lang="en-US" baseline="0" dirty="0"/>
              <a:t> the whole thing and 2 spaces before each sub-block</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45</a:t>
            </a:fld>
            <a:endParaRPr lang="en-US"/>
          </a:p>
        </p:txBody>
      </p:sp>
    </p:spTree>
    <p:extLst>
      <p:ext uri="{BB962C8B-B14F-4D97-AF65-F5344CB8AC3E}">
        <p14:creationId xmlns:p14="http://schemas.microsoft.com/office/powerpoint/2010/main" val="1348285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46</a:t>
            </a:fld>
            <a:endParaRPr lang="en-US"/>
          </a:p>
        </p:txBody>
      </p:sp>
    </p:spTree>
    <p:extLst>
      <p:ext uri="{BB962C8B-B14F-4D97-AF65-F5344CB8AC3E}">
        <p14:creationId xmlns:p14="http://schemas.microsoft.com/office/powerpoint/2010/main" val="2400444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47</a:t>
            </a:fld>
            <a:endParaRPr lang="en-US"/>
          </a:p>
        </p:txBody>
      </p:sp>
    </p:spTree>
    <p:extLst>
      <p:ext uri="{BB962C8B-B14F-4D97-AF65-F5344CB8AC3E}">
        <p14:creationId xmlns:p14="http://schemas.microsoft.com/office/powerpoint/2010/main" val="344693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48</a:t>
            </a:fld>
            <a:endParaRPr lang="en-US"/>
          </a:p>
        </p:txBody>
      </p:sp>
    </p:spTree>
    <p:extLst>
      <p:ext uri="{BB962C8B-B14F-4D97-AF65-F5344CB8AC3E}">
        <p14:creationId xmlns:p14="http://schemas.microsoft.com/office/powerpoint/2010/main" val="1238944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49</a:t>
            </a:fld>
            <a:endParaRPr lang="en-US"/>
          </a:p>
        </p:txBody>
      </p:sp>
    </p:spTree>
    <p:extLst>
      <p:ext uri="{BB962C8B-B14F-4D97-AF65-F5344CB8AC3E}">
        <p14:creationId xmlns:p14="http://schemas.microsoft.com/office/powerpoint/2010/main" val="3649577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50</a:t>
            </a:fld>
            <a:endParaRPr lang="en-US"/>
          </a:p>
        </p:txBody>
      </p:sp>
    </p:spTree>
    <p:extLst>
      <p:ext uri="{BB962C8B-B14F-4D97-AF65-F5344CB8AC3E}">
        <p14:creationId xmlns:p14="http://schemas.microsoft.com/office/powerpoint/2010/main" val="4065149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51</a:t>
            </a:fld>
            <a:endParaRPr lang="en-US"/>
          </a:p>
        </p:txBody>
      </p:sp>
    </p:spTree>
    <p:extLst>
      <p:ext uri="{BB962C8B-B14F-4D97-AF65-F5344CB8AC3E}">
        <p14:creationId xmlns:p14="http://schemas.microsoft.com/office/powerpoint/2010/main" val="101358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52</a:t>
            </a:fld>
            <a:endParaRPr lang="en-US"/>
          </a:p>
        </p:txBody>
      </p:sp>
    </p:spTree>
    <p:extLst>
      <p:ext uri="{BB962C8B-B14F-4D97-AF65-F5344CB8AC3E}">
        <p14:creationId xmlns:p14="http://schemas.microsoft.com/office/powerpoint/2010/main" val="2704122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53</a:t>
            </a:fld>
            <a:endParaRPr lang="en-US"/>
          </a:p>
        </p:txBody>
      </p:sp>
    </p:spTree>
    <p:extLst>
      <p:ext uri="{BB962C8B-B14F-4D97-AF65-F5344CB8AC3E}">
        <p14:creationId xmlns:p14="http://schemas.microsoft.com/office/powerpoint/2010/main" val="1882516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7</a:t>
            </a:fld>
            <a:endParaRPr lang="en-US"/>
          </a:p>
        </p:txBody>
      </p:sp>
    </p:spTree>
    <p:extLst>
      <p:ext uri="{BB962C8B-B14F-4D97-AF65-F5344CB8AC3E}">
        <p14:creationId xmlns:p14="http://schemas.microsoft.com/office/powerpoint/2010/main" val="2776186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54</a:t>
            </a:fld>
            <a:endParaRPr lang="en-US"/>
          </a:p>
        </p:txBody>
      </p:sp>
    </p:spTree>
    <p:extLst>
      <p:ext uri="{BB962C8B-B14F-4D97-AF65-F5344CB8AC3E}">
        <p14:creationId xmlns:p14="http://schemas.microsoft.com/office/powerpoint/2010/main" val="4001700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58</a:t>
            </a:fld>
            <a:endParaRPr lang="en-US"/>
          </a:p>
        </p:txBody>
      </p:sp>
    </p:spTree>
    <p:extLst>
      <p:ext uri="{BB962C8B-B14F-4D97-AF65-F5344CB8AC3E}">
        <p14:creationId xmlns:p14="http://schemas.microsoft.com/office/powerpoint/2010/main" val="2709467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59</a:t>
            </a:fld>
            <a:endParaRPr lang="en-US"/>
          </a:p>
        </p:txBody>
      </p:sp>
    </p:spTree>
    <p:extLst>
      <p:ext uri="{BB962C8B-B14F-4D97-AF65-F5344CB8AC3E}">
        <p14:creationId xmlns:p14="http://schemas.microsoft.com/office/powerpoint/2010/main" val="2922895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60</a:t>
            </a:fld>
            <a:endParaRPr lang="en-US"/>
          </a:p>
        </p:txBody>
      </p:sp>
    </p:spTree>
    <p:extLst>
      <p:ext uri="{BB962C8B-B14F-4D97-AF65-F5344CB8AC3E}">
        <p14:creationId xmlns:p14="http://schemas.microsoft.com/office/powerpoint/2010/main" val="3976537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61</a:t>
            </a:fld>
            <a:endParaRPr lang="en-US"/>
          </a:p>
        </p:txBody>
      </p:sp>
    </p:spTree>
    <p:extLst>
      <p:ext uri="{BB962C8B-B14F-4D97-AF65-F5344CB8AC3E}">
        <p14:creationId xmlns:p14="http://schemas.microsoft.com/office/powerpoint/2010/main" val="2452294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8</a:t>
            </a:fld>
            <a:endParaRPr lang="en-US"/>
          </a:p>
        </p:txBody>
      </p:sp>
    </p:spTree>
    <p:extLst>
      <p:ext uri="{BB962C8B-B14F-4D97-AF65-F5344CB8AC3E}">
        <p14:creationId xmlns:p14="http://schemas.microsoft.com/office/powerpoint/2010/main" val="1466018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9</a:t>
            </a:fld>
            <a:endParaRPr lang="en-US"/>
          </a:p>
        </p:txBody>
      </p:sp>
    </p:spTree>
    <p:extLst>
      <p:ext uri="{BB962C8B-B14F-4D97-AF65-F5344CB8AC3E}">
        <p14:creationId xmlns:p14="http://schemas.microsoft.com/office/powerpoint/2010/main" val="661776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10</a:t>
            </a:fld>
            <a:endParaRPr lang="en-US"/>
          </a:p>
        </p:txBody>
      </p:sp>
    </p:spTree>
    <p:extLst>
      <p:ext uri="{BB962C8B-B14F-4D97-AF65-F5344CB8AC3E}">
        <p14:creationId xmlns:p14="http://schemas.microsoft.com/office/powerpoint/2010/main" val="3556856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11</a:t>
            </a:fld>
            <a:endParaRPr lang="en-US"/>
          </a:p>
        </p:txBody>
      </p:sp>
    </p:spTree>
    <p:extLst>
      <p:ext uri="{BB962C8B-B14F-4D97-AF65-F5344CB8AC3E}">
        <p14:creationId xmlns:p14="http://schemas.microsoft.com/office/powerpoint/2010/main" val="3482051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12</a:t>
            </a:fld>
            <a:endParaRPr lang="en-US"/>
          </a:p>
        </p:txBody>
      </p:sp>
    </p:spTree>
    <p:extLst>
      <p:ext uri="{BB962C8B-B14F-4D97-AF65-F5344CB8AC3E}">
        <p14:creationId xmlns:p14="http://schemas.microsoft.com/office/powerpoint/2010/main" val="197093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7391400" y="5567834"/>
            <a:ext cx="1447800" cy="983305"/>
          </a:xfrm>
          <a:prstGeom prst="rect">
            <a:avLst/>
          </a:prstGeom>
          <a:noFill/>
          <a:ln w="9525">
            <a:noFill/>
            <a:miter lim="800000"/>
            <a:headEnd/>
            <a:tailEnd/>
          </a:ln>
        </p:spPr>
      </p:pic>
      <p:pic>
        <p:nvPicPr>
          <p:cNvPr id="5" name="Picture 3" descr="C:\lasso\My Dropbox\PerkWeb\PerkLogo2010-base-with-text-300dpi.png"/>
          <p:cNvPicPr>
            <a:picLocks noChangeAspect="1" noChangeArrowheads="1"/>
          </p:cNvPicPr>
          <p:nvPr userDrawn="1"/>
        </p:nvPicPr>
        <p:blipFill>
          <a:blip r:embed="rId3" cstate="print"/>
          <a:srcRect/>
          <a:stretch>
            <a:fillRect/>
          </a:stretch>
        </p:blipFill>
        <p:spPr bwMode="auto">
          <a:xfrm>
            <a:off x="304800" y="5718173"/>
            <a:ext cx="3886200" cy="682625"/>
          </a:xfrm>
          <a:prstGeom prst="rect">
            <a:avLst/>
          </a:prstGeom>
          <a:noFill/>
          <a:ln w="9525">
            <a:noFill/>
            <a:miter lim="800000"/>
            <a:headEnd/>
            <a:tailEnd/>
          </a:ln>
        </p:spPr>
      </p:pic>
      <p:sp>
        <p:nvSpPr>
          <p:cNvPr id="2" name="Title 1"/>
          <p:cNvSpPr>
            <a:spLocks noGrp="1"/>
          </p:cNvSpPr>
          <p:nvPr>
            <p:ph type="ctrTitle"/>
          </p:nvPr>
        </p:nvSpPr>
        <p:spPr>
          <a:xfrm>
            <a:off x="685800" y="1524000"/>
            <a:ext cx="7772400" cy="1470025"/>
          </a:xfrm>
        </p:spPr>
        <p:txBody>
          <a:bodyPr/>
          <a:lstStyle>
            <a:lvl1pPr>
              <a:defRPr sz="4800"/>
            </a:lvl1pPr>
          </a:lstStyle>
          <a:p>
            <a:r>
              <a:rPr lang="en-US" dirty="0"/>
              <a:t>Click to edit Master title style</a:t>
            </a:r>
          </a:p>
        </p:txBody>
      </p:sp>
      <p:sp>
        <p:nvSpPr>
          <p:cNvPr id="3" name="Subtitle 2"/>
          <p:cNvSpPr>
            <a:spLocks noGrp="1"/>
          </p:cNvSpPr>
          <p:nvPr>
            <p:ph type="subTitle" idx="1"/>
          </p:nvPr>
        </p:nvSpPr>
        <p:spPr>
          <a:xfrm>
            <a:off x="1371600" y="32797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64639"/>
            <a:ext cx="688975" cy="468313"/>
          </a:xfrm>
          <a:prstGeom prst="rect">
            <a:avLst/>
          </a:prstGeom>
          <a:noFill/>
          <a:ln w="9525">
            <a:noFill/>
            <a:miter lim="800000"/>
            <a:headEnd/>
            <a:tailEnd/>
          </a:ln>
        </p:spPr>
      </p:pic>
      <p:pic>
        <p:nvPicPr>
          <p:cNvPr id="5"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p:txBody>
          <a:bodyPr/>
          <a:lstStyle/>
          <a:p>
            <a:r>
              <a:rPr lang="en-US"/>
              <a:t>Click to edit Master title style</a:t>
            </a:r>
          </a:p>
        </p:txBody>
      </p:sp>
      <p:sp>
        <p:nvSpPr>
          <p:cNvPr id="6"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7"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7" name="Picture 1" descr="C:\lasso\PerkFacilities\PerkWeb\images\logo-Queens.gif"/>
          <p:cNvPicPr>
            <a:picLocks noChangeAspect="1" noChangeArrowheads="1"/>
          </p:cNvPicPr>
          <p:nvPr userDrawn="1"/>
        </p:nvPicPr>
        <p:blipFill>
          <a:blip r:embed="rId2" cstate="print"/>
          <a:srcRect/>
          <a:stretch>
            <a:fillRect/>
          </a:stretch>
        </p:blipFill>
        <p:spPr bwMode="auto">
          <a:xfrm>
            <a:off x="8169639" y="6257144"/>
            <a:ext cx="688975" cy="468313"/>
          </a:xfrm>
          <a:prstGeom prst="rect">
            <a:avLst/>
          </a:prstGeom>
          <a:noFill/>
          <a:ln w="9525">
            <a:noFill/>
            <a:miter lim="800000"/>
            <a:headEnd/>
            <a:tailEnd/>
          </a:ln>
        </p:spPr>
      </p:pic>
      <p:pic>
        <p:nvPicPr>
          <p:cNvPr id="8"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9"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10"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53162"/>
            <a:ext cx="688975" cy="468313"/>
          </a:xfrm>
          <a:prstGeom prst="rect">
            <a:avLst/>
          </a:prstGeom>
          <a:noFill/>
          <a:ln w="9525">
            <a:noFill/>
            <a:miter lim="800000"/>
            <a:headEnd/>
            <a:tailEnd/>
          </a:ln>
        </p:spPr>
      </p:pic>
      <p:pic>
        <p:nvPicPr>
          <p:cNvPr id="7"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8"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9"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95400"/>
            <a:ext cx="8229600" cy="4830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43000" y="6356350"/>
            <a:ext cx="6019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dirty="0"/>
              <a:t>Laboratory for Percutaneous Surgery (The Perk Lab) – Copyright © Queen’s University, 2017</a:t>
            </a:r>
          </a:p>
        </p:txBody>
      </p:sp>
      <p:sp>
        <p:nvSpPr>
          <p:cNvPr id="6" name="Slide Number Placeholder 5"/>
          <p:cNvSpPr>
            <a:spLocks noGrp="1"/>
          </p:cNvSpPr>
          <p:nvPr>
            <p:ph type="sldNum" sz="quarter" idx="4"/>
          </p:nvPr>
        </p:nvSpPr>
        <p:spPr>
          <a:xfrm>
            <a:off x="7239000" y="6356350"/>
            <a:ext cx="533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r>
              <a:rPr lang="en-US"/>
              <a:t>- </a:t>
            </a:r>
            <a:fld id="{475D6290-06D0-4868-A6EB-0AF4BB68ED62}" type="slidenum">
              <a:rPr lang="en-US"/>
              <a:pPr>
                <a:defRPr/>
              </a:pPr>
              <a:t>‹#›</a:t>
            </a:fld>
            <a:r>
              <a:rPr lang="en-US"/>
              <a:t> -</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4" r:id="rId3"/>
    <p:sldLayoutId id="2147483765" r:id="rId4"/>
  </p:sldLayoutIdLst>
  <p:hf hdr="0" dt="0"/>
  <p:txStyles>
    <p:titleStyle>
      <a:lvl1pPr algn="ctr" rtl="0" eaLnBrk="0" fontAlgn="base" hangingPunct="0">
        <a:spcBef>
          <a:spcPct val="0"/>
        </a:spcBef>
        <a:spcAft>
          <a:spcPct val="0"/>
        </a:spcAft>
        <a:defRPr sz="4400" b="1" kern="1200">
          <a:solidFill>
            <a:schemeClr val="tx2"/>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selhy/SlicerSequenceRegistration/blob/a6b0409b8e25a4f60eb4a459fea39f53273f1f92/SequenceRegistration/SequenceRegistration.py#L490-L491"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www.slicer.org/doc/html/classes.html"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hyperlink" Target="http://perk-software.cs.queensu.ca/plus/doc/nightly/modelcatalo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Slicer/ExtensionsIndex"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sublimetext.com/"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6" Type="http://schemas.openxmlformats.org/officeDocument/2006/relationships/hyperlink" Target="http://www.liclipse.com/" TargetMode="External"/><Relationship Id="rId5" Type="http://schemas.openxmlformats.org/officeDocument/2006/relationships/hyperlink" Target="https://www.jetbrains.com/pycharm/" TargetMode="External"/><Relationship Id="rId4" Type="http://schemas.openxmlformats.org/officeDocument/2006/relationships/hyperlink" Target="http://notepad-plus-plus.or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hyperlink" Target="https://vtk.org/doc/nightly/html/" TargetMode="External"/><Relationship Id="rId13" Type="http://schemas.openxmlformats.org/officeDocument/2006/relationships/hyperlink" Target="http://www.slicer.org/slicerWiki/index.php/Documentation/Nightly/Developers" TargetMode="External"/><Relationship Id="rId3" Type="http://schemas.openxmlformats.org/officeDocument/2006/relationships/hyperlink" Target="http://www.python.org/" TargetMode="External"/><Relationship Id="rId7" Type="http://schemas.openxmlformats.org/officeDocument/2006/relationships/hyperlink" Target="http://www.vtk.org/" TargetMode="External"/><Relationship Id="rId12" Type="http://schemas.openxmlformats.org/officeDocument/2006/relationships/hyperlink" Target="https://doc.qt.io/qt-5.15/classes.html" TargetMode="External"/><Relationship Id="rId17" Type="http://schemas.openxmlformats.org/officeDocument/2006/relationships/hyperlink" Target="http://www.commontk.org/docs/html/classes.html" TargetMode="External"/><Relationship Id="rId2" Type="http://schemas.openxmlformats.org/officeDocument/2006/relationships/notesSlide" Target="../notesSlides/notesSlide39.xml"/><Relationship Id="rId16" Type="http://schemas.openxmlformats.org/officeDocument/2006/relationships/hyperlink" Target="http://www.commontk.org/" TargetMode="External"/><Relationship Id="rId1" Type="http://schemas.openxmlformats.org/officeDocument/2006/relationships/slideLayout" Target="../slideLayouts/slideLayout4.xml"/><Relationship Id="rId6" Type="http://schemas.openxmlformats.org/officeDocument/2006/relationships/hyperlink" Target="http://docs.scipy.org/doc/numpy/reference" TargetMode="External"/><Relationship Id="rId11" Type="http://schemas.openxmlformats.org/officeDocument/2006/relationships/hyperlink" Target="http://www.qt.io/" TargetMode="External"/><Relationship Id="rId5" Type="http://schemas.openxmlformats.org/officeDocument/2006/relationships/hyperlink" Target="http://www.numpy.org/" TargetMode="External"/><Relationship Id="rId15" Type="http://schemas.openxmlformats.org/officeDocument/2006/relationships/hyperlink" Target="http://mwoehlke-kitware.github.io/Slicer/Base/slicer.html" TargetMode="External"/><Relationship Id="rId10" Type="http://schemas.openxmlformats.org/officeDocument/2006/relationships/hyperlink" Target="http://www.itk.org/SimpleITKDoxygen/html/classes.html" TargetMode="External"/><Relationship Id="rId4" Type="http://schemas.openxmlformats.org/officeDocument/2006/relationships/hyperlink" Target="https://docs.python.org/es/3.9/index.html" TargetMode="External"/><Relationship Id="rId9" Type="http://schemas.openxmlformats.org/officeDocument/2006/relationships/hyperlink" Target="http://www.simpleitk.org/" TargetMode="External"/><Relationship Id="rId14" Type="http://schemas.openxmlformats.org/officeDocument/2006/relationships/hyperlink" Target="http://www.slicer.org/doc/html/classes.html"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Slicer/Slicer"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github.com/SlicerRt/SlicerRT" TargetMode="External"/><Relationship Id="rId5" Type="http://schemas.openxmlformats.org/officeDocument/2006/relationships/hyperlink" Target="https://github.com/SlicerIGT/SlicerIGT/" TargetMode="External"/><Relationship Id="rId4" Type="http://schemas.openxmlformats.org/officeDocument/2006/relationships/hyperlink" Target="https://github.com/Slicer/ExtensionsIndex"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www.slicer.org/slicerWiki/index.php/Documentation/Nightly/Developers/Tutorials/PythonAndUIFile"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45.gif"/><Relationship Id="rId5" Type="http://schemas.openxmlformats.org/officeDocument/2006/relationships/image" Target="../media/image44.jpe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52400" y="609600"/>
            <a:ext cx="8839200" cy="1905000"/>
          </a:xfrm>
        </p:spPr>
        <p:txBody>
          <a:bodyPr/>
          <a:lstStyle/>
          <a:p>
            <a:pPr eaLnBrk="1" hangingPunct="1"/>
            <a:r>
              <a:rPr lang="en-CA" sz="6600" b="1" dirty="0">
                <a:solidFill>
                  <a:schemeClr val="accent1">
                    <a:lumMod val="75000"/>
                  </a:schemeClr>
                </a:solidFill>
              </a:rPr>
              <a:t>Tutorial</a:t>
            </a:r>
            <a:endParaRPr lang="en-US" sz="6600" b="1" dirty="0">
              <a:solidFill>
                <a:schemeClr val="accent1">
                  <a:lumMod val="75000"/>
                </a:schemeClr>
              </a:solidFill>
            </a:endParaRPr>
          </a:p>
        </p:txBody>
      </p:sp>
      <p:sp>
        <p:nvSpPr>
          <p:cNvPr id="2" name="Subtitle 1"/>
          <p:cNvSpPr>
            <a:spLocks noGrp="1"/>
          </p:cNvSpPr>
          <p:nvPr>
            <p:ph type="subTitle" idx="1"/>
          </p:nvPr>
        </p:nvSpPr>
        <p:spPr>
          <a:xfrm>
            <a:off x="1075310" y="2974975"/>
            <a:ext cx="7040880" cy="1752600"/>
          </a:xfrm>
        </p:spPr>
        <p:txBody>
          <a:bodyPr/>
          <a:lstStyle/>
          <a:p>
            <a:r>
              <a:rPr lang="en-CA" sz="4400" b="1" dirty="0">
                <a:solidFill>
                  <a:schemeClr val="tx1"/>
                </a:solidFill>
              </a:rPr>
              <a:t>on 3D Slicer python scripting and programming</a:t>
            </a:r>
            <a:endParaRPr lang="en-US" sz="4400" dirty="0">
              <a:solidFill>
                <a:schemeClr val="tx1"/>
              </a:solidFill>
            </a:endParaRPr>
          </a:p>
        </p:txBody>
      </p:sp>
    </p:spTree>
    <p:extLst>
      <p:ext uri="{BB962C8B-B14F-4D97-AF65-F5344CB8AC3E}">
        <p14:creationId xmlns:p14="http://schemas.microsoft.com/office/powerpoint/2010/main" val="2476753788"/>
      </p:ext>
    </p:extLst>
  </p:cSld>
  <p:clrMapOvr>
    <a:masterClrMapping/>
  </p:clrMapOvr>
  <mc:AlternateContent xmlns:mc="http://schemas.openxmlformats.org/markup-compatibility/2006" xmlns:p14="http://schemas.microsoft.com/office/powerpoint/2010/main">
    <mc:Choice Requires="p14">
      <p:transition spd="slow" p14:dur="2000" advTm="13217"/>
    </mc:Choice>
    <mc:Fallback xmlns="">
      <p:transition spd="slow" advTm="1321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10</a:t>
            </a:fld>
            <a:r>
              <a:rPr lang="en-US" dirty="0"/>
              <a:t> -</a:t>
            </a:r>
          </a:p>
        </p:txBody>
      </p:sp>
      <p:sp>
        <p:nvSpPr>
          <p:cNvPr id="4" name="Content Placeholder 2"/>
          <p:cNvSpPr txBox="1">
            <a:spLocks/>
          </p:cNvSpPr>
          <p:nvPr/>
        </p:nvSpPr>
        <p:spPr bwMode="auto">
          <a:xfrm>
            <a:off x="304799" y="1295400"/>
            <a:ext cx="8458202"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Required. Only one global instance exists:</a:t>
            </a:r>
          </a:p>
          <a:p>
            <a:pPr marL="457200" lvl="1" indent="0">
              <a:buNone/>
            </a:pPr>
            <a:r>
              <a:rPr lang="en-CA" b="1" dirty="0">
                <a:latin typeface="Miriam Fixed" pitchFamily="49" charset="-79"/>
                <a:cs typeface="Miriam Fixed" pitchFamily="49" charset="-79"/>
              </a:rPr>
              <a:t>module = </a:t>
            </a:r>
            <a:r>
              <a:rPr lang="en-CA" b="1" dirty="0" err="1">
                <a:latin typeface="Miriam Fixed" pitchFamily="49" charset="-79"/>
                <a:cs typeface="Miriam Fixed" pitchFamily="49" charset="-79"/>
              </a:rPr>
              <a:t>slicer.modules.volumes</a:t>
            </a:r>
            <a:endParaRPr lang="en-CA" dirty="0"/>
          </a:p>
          <a:p>
            <a:r>
              <a:rPr lang="en-CA" dirty="0"/>
              <a:t>Stores module name, description, icon, etc.</a:t>
            </a:r>
          </a:p>
          <a:p>
            <a:r>
              <a:rPr lang="en-CA" dirty="0"/>
              <a:t>Creates and holds a reference to logic and widget:</a:t>
            </a:r>
          </a:p>
          <a:p>
            <a:pPr lvl="1"/>
            <a:r>
              <a:rPr lang="en-CA" sz="2000" dirty="0"/>
              <a:t>Loadable modules:</a:t>
            </a:r>
            <a:endParaRPr lang="en-CA" sz="2000" b="1" dirty="0">
              <a:latin typeface="Miriam Fixed" pitchFamily="49" charset="-79"/>
              <a:cs typeface="Miriam Fixed" pitchFamily="49" charset="-79"/>
            </a:endParaRPr>
          </a:p>
          <a:p>
            <a:pPr marL="1200150" lvl="1" indent="-338138">
              <a:buNone/>
            </a:pPr>
            <a:r>
              <a:rPr lang="en-CA" sz="2000" dirty="0">
                <a:latin typeface="Consolas" panose="020B0609020204030204" pitchFamily="49" charset="0"/>
                <a:cs typeface="Miriam Fixed" pitchFamily="49" charset="-79"/>
              </a:rPr>
              <a:t>widget = </a:t>
            </a:r>
            <a:r>
              <a:rPr lang="en-CA" sz="2000" dirty="0" err="1">
                <a:latin typeface="Consolas" panose="020B0609020204030204" pitchFamily="49" charset="0"/>
                <a:cs typeface="Miriam Fixed" pitchFamily="49" charset="-79"/>
              </a:rPr>
              <a:t>module.widgetRepresentation</a:t>
            </a:r>
            <a:r>
              <a:rPr lang="en-CA" sz="2000" dirty="0">
                <a:latin typeface="Consolas" panose="020B0609020204030204" pitchFamily="49" charset="0"/>
                <a:cs typeface="Miriam Fixed" pitchFamily="49" charset="-79"/>
              </a:rPr>
              <a:t>()</a:t>
            </a:r>
          </a:p>
          <a:p>
            <a:pPr marL="1200150" lvl="1" indent="-338138">
              <a:buNone/>
            </a:pPr>
            <a:r>
              <a:rPr lang="en-CA" sz="2000" dirty="0">
                <a:latin typeface="Consolas" panose="020B0609020204030204" pitchFamily="49" charset="0"/>
                <a:cs typeface="Miriam Fixed" pitchFamily="49" charset="-79"/>
              </a:rPr>
              <a:t>logic = </a:t>
            </a:r>
            <a:r>
              <a:rPr lang="en-CA" sz="2000" dirty="0" err="1">
                <a:latin typeface="Consolas" panose="020B0609020204030204" pitchFamily="49" charset="0"/>
                <a:cs typeface="Miriam Fixed" pitchFamily="49" charset="-79"/>
              </a:rPr>
              <a:t>module.logic</a:t>
            </a:r>
            <a:r>
              <a:rPr lang="en-CA" sz="2000" dirty="0">
                <a:latin typeface="Consolas" panose="020B0609020204030204" pitchFamily="49" charset="0"/>
                <a:cs typeface="Miriam Fixed" pitchFamily="49" charset="-79"/>
              </a:rPr>
              <a:t>()</a:t>
            </a:r>
          </a:p>
          <a:p>
            <a:pPr lvl="1"/>
            <a:r>
              <a:rPr lang="en-CA" sz="2000" dirty="0"/>
              <a:t>Python scripted modules:</a:t>
            </a:r>
            <a:endParaRPr lang="en-CA" sz="2000" b="1" dirty="0">
              <a:latin typeface="Miriam Fixed" pitchFamily="49" charset="-79"/>
              <a:cs typeface="Miriam Fixed" pitchFamily="49" charset="-79"/>
            </a:endParaRPr>
          </a:p>
          <a:p>
            <a:pPr marL="1200150" lvl="1" indent="-338138">
              <a:buNone/>
            </a:pPr>
            <a:r>
              <a:rPr lang="en-CA" sz="2000" dirty="0">
                <a:latin typeface="Consolas" panose="020B0609020204030204" pitchFamily="49" charset="0"/>
                <a:cs typeface="Miriam Fixed" pitchFamily="49" charset="-79"/>
              </a:rPr>
              <a:t>widget = </a:t>
            </a:r>
            <a:r>
              <a:rPr lang="en-CA" sz="2000" dirty="0" err="1">
                <a:latin typeface="Consolas" panose="020B0609020204030204" pitchFamily="49" charset="0"/>
                <a:cs typeface="Miriam Fixed" pitchFamily="49" charset="-79"/>
              </a:rPr>
              <a:t>module.widgetRepresentation</a:t>
            </a:r>
            <a:r>
              <a:rPr lang="en-CA" sz="2000" dirty="0">
                <a:latin typeface="Consolas" panose="020B0609020204030204" pitchFamily="49" charset="0"/>
                <a:cs typeface="Miriam Fixed" pitchFamily="49" charset="-79"/>
              </a:rPr>
              <a:t>().self()</a:t>
            </a:r>
          </a:p>
          <a:p>
            <a:pPr marL="1200150" lvl="1" indent="-338138">
              <a:buNone/>
            </a:pPr>
            <a:r>
              <a:rPr lang="en-CA" sz="2000" dirty="0">
                <a:latin typeface="Consolas" panose="020B0609020204030204" pitchFamily="49" charset="0"/>
                <a:cs typeface="Miriam Fixed" pitchFamily="49" charset="-79"/>
              </a:rPr>
              <a:t>logic = </a:t>
            </a:r>
            <a:r>
              <a:rPr lang="en-CA" sz="2000" dirty="0" err="1">
                <a:solidFill>
                  <a:schemeClr val="accent6">
                    <a:lumMod val="75000"/>
                  </a:schemeClr>
                </a:solidFill>
                <a:latin typeface="Consolas" panose="020B0609020204030204" pitchFamily="49" charset="0"/>
                <a:cs typeface="Miriam Fixed" pitchFamily="49" charset="-79"/>
              </a:rPr>
              <a:t>widget.logic</a:t>
            </a:r>
            <a:r>
              <a:rPr lang="en-CA" sz="2000" dirty="0">
                <a:solidFill>
                  <a:schemeClr val="accent6">
                    <a:lumMod val="75000"/>
                  </a:schemeClr>
                </a:solidFill>
                <a:latin typeface="Consolas" panose="020B0609020204030204" pitchFamily="49" charset="0"/>
                <a:cs typeface="Miriam Fixed" pitchFamily="49" charset="-79"/>
              </a:rPr>
              <a:t>  </a:t>
            </a:r>
            <a:r>
              <a:rPr lang="en-CA" sz="1600" dirty="0">
                <a:solidFill>
                  <a:schemeClr val="accent6">
                    <a:lumMod val="75000"/>
                  </a:schemeClr>
                </a:solidFill>
                <a:latin typeface="Consolas" panose="020B0609020204030204" pitchFamily="49" charset="0"/>
                <a:cs typeface="Miriam Fixed" pitchFamily="49" charset="-79"/>
              </a:rPr>
              <a:t># only for passive scripted modules</a:t>
            </a:r>
            <a:endParaRPr lang="en-CA" sz="2000" dirty="0">
              <a:solidFill>
                <a:schemeClr val="accent6">
                  <a:lumMod val="75000"/>
                </a:schemeClr>
              </a:solidFill>
              <a:latin typeface="Consolas" panose="020B0609020204030204" pitchFamily="49" charset="0"/>
              <a:cs typeface="Miriam Fixed" pitchFamily="49" charset="-79"/>
            </a:endParaRP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class</a:t>
            </a:r>
          </a:p>
        </p:txBody>
      </p:sp>
      <p:sp>
        <p:nvSpPr>
          <p:cNvPr id="6" name="Footer Placeholder 2">
            <a:extLst>
              <a:ext uri="{FF2B5EF4-FFF2-40B4-BE49-F238E27FC236}">
                <a16:creationId xmlns:a16="http://schemas.microsoft.com/office/drawing/2014/main" id="{B9FD38A4-B281-EA5D-8FF3-765A598B1B9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2143594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11</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12" name="Rounded Rectangle 11"/>
          <p:cNvSpPr/>
          <p:nvPr/>
        </p:nvSpPr>
        <p:spPr>
          <a:xfrm>
            <a:off x="5661274" y="2171353"/>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3"/>
            <a:endCxn id="11" idx="1"/>
          </p:cNvCxnSpPr>
          <p:nvPr/>
        </p:nvCxnSpPr>
        <p:spPr>
          <a:xfrm>
            <a:off x="3627418" y="2743200"/>
            <a:ext cx="1908319" cy="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527673" y="2649711"/>
            <a:ext cx="2110373"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solidFill>
                  <a:schemeClr val="accent6">
                    <a:lumMod val="75000"/>
                  </a:schemeClr>
                </a:solidFill>
              </a:rPr>
              <a:t>Create</a:t>
            </a:r>
            <a:br>
              <a:rPr lang="en-US" sz="2800" dirty="0">
                <a:solidFill>
                  <a:schemeClr val="accent6">
                    <a:lumMod val="75000"/>
                  </a:schemeClr>
                </a:solidFill>
              </a:rPr>
            </a:br>
            <a:r>
              <a:rPr lang="en-US" sz="2000" dirty="0">
                <a:solidFill>
                  <a:schemeClr val="accent6">
                    <a:lumMod val="75000"/>
                  </a:schemeClr>
                </a:solidFill>
              </a:rPr>
              <a:t>(only for scripted)</a:t>
            </a:r>
          </a:p>
        </p:txBody>
      </p:sp>
      <p:sp>
        <p:nvSpPr>
          <p:cNvPr id="18" name="Content Placeholder 2"/>
          <p:cNvSpPr txBox="1">
            <a:spLocks/>
          </p:cNvSpPr>
          <p:nvPr/>
        </p:nvSpPr>
        <p:spPr bwMode="auto">
          <a:xfrm>
            <a:off x="685800" y="3657599"/>
            <a:ext cx="7696199" cy="2584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1600" dirty="0">
                <a:solidFill>
                  <a:schemeClr val="accent6">
                    <a:lumMod val="75000"/>
                  </a:schemeClr>
                </a:solidFill>
              </a:rPr>
              <a:t>Scripted module logic is not created automatically (to facilitate dynamic reloading of the module without restarting the application). The logic has to be instantiated manually:</a:t>
            </a:r>
          </a:p>
          <a:p>
            <a:pPr>
              <a:buFontTx/>
              <a:buChar char="-"/>
            </a:pPr>
            <a:r>
              <a:rPr lang="en-CA" sz="1600" dirty="0">
                <a:solidFill>
                  <a:schemeClr val="accent6">
                    <a:lumMod val="75000"/>
                  </a:schemeClr>
                </a:solidFill>
              </a:rPr>
              <a:t>Option A: Create logic object in the Widget class. This is the simplest and most commonly used (used in the scripted module template). If other modules need to access the logic, they instantiate the other module’s logic (see </a:t>
            </a:r>
            <a:r>
              <a:rPr lang="en-CA" sz="1600" dirty="0">
                <a:solidFill>
                  <a:schemeClr val="accent6">
                    <a:lumMod val="75000"/>
                  </a:schemeClr>
                </a:solidFill>
                <a:hlinkClick r:id="rId3"/>
              </a:rPr>
              <a:t>example</a:t>
            </a:r>
            <a:r>
              <a:rPr lang="en-CA" sz="1600" dirty="0">
                <a:solidFill>
                  <a:schemeClr val="accent6">
                    <a:lumMod val="75000"/>
                  </a:schemeClr>
                </a:solidFill>
              </a:rPr>
              <a:t>).</a:t>
            </a:r>
          </a:p>
          <a:p>
            <a:pPr>
              <a:buFontTx/>
              <a:buChar char="-"/>
            </a:pPr>
            <a:r>
              <a:rPr lang="en-CA" sz="1600" dirty="0">
                <a:solidFill>
                  <a:schemeClr val="accent6">
                    <a:lumMod val="75000"/>
                  </a:schemeClr>
                </a:solidFill>
              </a:rPr>
              <a:t>Option B: Create logic object on </a:t>
            </a:r>
            <a:r>
              <a:rPr lang="en-CA" sz="1600" i="1" dirty="0" err="1">
                <a:solidFill>
                  <a:schemeClr val="accent6">
                    <a:lumMod val="75000"/>
                  </a:schemeClr>
                </a:solidFill>
              </a:rPr>
              <a:t>startupCompleted</a:t>
            </a:r>
            <a:r>
              <a:rPr lang="en-CA" sz="1600" i="1" dirty="0">
                <a:solidFill>
                  <a:schemeClr val="accent6">
                    <a:lumMod val="75000"/>
                  </a:schemeClr>
                </a:solidFill>
              </a:rPr>
              <a:t>() </a:t>
            </a:r>
            <a:r>
              <a:rPr lang="en-CA" sz="1600" dirty="0">
                <a:solidFill>
                  <a:schemeClr val="accent6">
                    <a:lumMod val="75000"/>
                  </a:schemeClr>
                </a:solidFill>
              </a:rPr>
              <a:t>signal and store it in the module class. This is only necessary if only one logic instance is allowed in the application. For example, this is the case when the logic observes the scene and reacts to changes, modifies nodes automatically – because in this case having multiple logics could interfere with each other.</a:t>
            </a:r>
          </a:p>
        </p:txBody>
      </p:sp>
      <p:sp>
        <p:nvSpPr>
          <p:cNvPr id="16" name="Footer Placeholder 2">
            <a:extLst>
              <a:ext uri="{FF2B5EF4-FFF2-40B4-BE49-F238E27FC236}">
                <a16:creationId xmlns:a16="http://schemas.microsoft.com/office/drawing/2014/main" id="{CCFEAB81-F7C6-768F-A925-1D521AF4DA66}"/>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62721387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987332" y="1417320"/>
            <a:ext cx="2928068" cy="3840480"/>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12</a:t>
            </a:fld>
            <a:r>
              <a:rPr lang="en-US" dirty="0"/>
              <a:t> -</a:t>
            </a:r>
          </a:p>
        </p:txBody>
      </p:sp>
      <p:sp>
        <p:nvSpPr>
          <p:cNvPr id="4" name="Content Placeholder 2"/>
          <p:cNvSpPr txBox="1">
            <a:spLocks/>
          </p:cNvSpPr>
          <p:nvPr/>
        </p:nvSpPr>
        <p:spPr bwMode="auto">
          <a:xfrm>
            <a:off x="6858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has a user interface</a:t>
            </a:r>
          </a:p>
          <a:p>
            <a:r>
              <a:rPr lang="en-CA" sz="2800" dirty="0"/>
              <a:t>Typically only one global instance exists</a:t>
            </a:r>
          </a:p>
          <a:p>
            <a:r>
              <a:rPr lang="en-CA" sz="2800" dirty="0"/>
              <a:t>Defines the module’s user interface</a:t>
            </a:r>
          </a:p>
          <a:p>
            <a:r>
              <a:rPr lang="en-CA" sz="2800" dirty="0"/>
              <a:t>Keeps user interface and nodes in sync (observes MRML nodes to get change notifications)</a:t>
            </a:r>
          </a:p>
          <a:p>
            <a:r>
              <a:rPr lang="en-CA" sz="2800" dirty="0"/>
              <a:t>Launches processing methods implemented in the logic class</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8" name="Footer Placeholder 2">
            <a:extLst>
              <a:ext uri="{FF2B5EF4-FFF2-40B4-BE49-F238E27FC236}">
                <a16:creationId xmlns:a16="http://schemas.microsoft.com/office/drawing/2014/main" id="{23EF7630-8859-6BA2-2A5C-866129DC532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29643546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13</a:t>
            </a:fld>
            <a:r>
              <a:rPr lang="en-US" dirty="0"/>
              <a:t> -</a:t>
            </a:r>
          </a:p>
        </p:txBody>
      </p:sp>
      <p:sp>
        <p:nvSpPr>
          <p:cNvPr id="4" name="Content Placeholder 2"/>
          <p:cNvSpPr txBox="1">
            <a:spLocks/>
          </p:cNvSpPr>
          <p:nvPr/>
        </p:nvSpPr>
        <p:spPr bwMode="auto">
          <a:xfrm>
            <a:off x="685800" y="1143000"/>
            <a:ext cx="7772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Include a parameter node selector at the top (or use a singleton parameter node)</a:t>
            </a:r>
          </a:p>
          <a:p>
            <a:r>
              <a:rPr lang="en-CA" sz="2800" dirty="0"/>
              <a:t>If a parameter node is selected then add an observer to its modified events; if modified then call widget’s </a:t>
            </a:r>
            <a:r>
              <a:rPr lang="en-CA" sz="2400" dirty="0" err="1">
                <a:latin typeface="Consolas" panose="020B0609020204030204" pitchFamily="49" charset="0"/>
              </a:rPr>
              <a:t>updateGUIFromParameterNode</a:t>
            </a:r>
            <a:r>
              <a:rPr lang="en-CA" sz="2400" dirty="0">
                <a:latin typeface="Consolas" panose="020B0609020204030204" pitchFamily="49" charset="0"/>
              </a:rPr>
              <a:t>() </a:t>
            </a:r>
            <a:r>
              <a:rPr lang="en-CA" sz="2400" dirty="0"/>
              <a:t>method</a:t>
            </a:r>
            <a:endParaRPr lang="en-CA" sz="2800" dirty="0"/>
          </a:p>
          <a:p>
            <a:r>
              <a:rPr lang="en-CA" sz="2800" dirty="0"/>
              <a:t>If the user changes the GUI then update MRML node by calling the widget’s </a:t>
            </a:r>
            <a:r>
              <a:rPr lang="en-CA" sz="2400" dirty="0" err="1">
                <a:latin typeface="Consolas" panose="020B0609020204030204" pitchFamily="49" charset="0"/>
              </a:rPr>
              <a:t>updateParameterNodeFromGUI</a:t>
            </a:r>
            <a:r>
              <a:rPr lang="en-CA" sz="2400" dirty="0">
                <a:latin typeface="Consolas" panose="020B0609020204030204" pitchFamily="49" charset="0"/>
              </a:rPr>
              <a:t>()</a:t>
            </a:r>
            <a:r>
              <a:rPr lang="en-CA" sz="2400" dirty="0"/>
              <a:t> method</a:t>
            </a:r>
            <a:endParaRPr lang="en-CA" sz="28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7" name="Footer Placeholder 2">
            <a:extLst>
              <a:ext uri="{FF2B5EF4-FFF2-40B4-BE49-F238E27FC236}">
                <a16:creationId xmlns:a16="http://schemas.microsoft.com/office/drawing/2014/main" id="{BF95E2FE-0F84-126D-1487-0E2C0541303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17920271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14</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9"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0"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sp>
        <p:nvSpPr>
          <p:cNvPr id="21" name="Footer Placeholder 2">
            <a:extLst>
              <a:ext uri="{FF2B5EF4-FFF2-40B4-BE49-F238E27FC236}">
                <a16:creationId xmlns:a16="http://schemas.microsoft.com/office/drawing/2014/main" id="{80CBB828-83CA-FFEA-B9C9-4716F00DE6AE}"/>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05279492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15</a:t>
            </a:fld>
            <a:r>
              <a:rPr lang="en-US" dirty="0"/>
              <a:t> -</a:t>
            </a:r>
          </a:p>
        </p:txBody>
      </p:sp>
      <p:sp>
        <p:nvSpPr>
          <p:cNvPr id="4" name="Content Placeholder 2"/>
          <p:cNvSpPr txBox="1">
            <a:spLocks/>
          </p:cNvSpPr>
          <p:nvPr/>
        </p:nvSpPr>
        <p:spPr bwMode="auto">
          <a:xfrm>
            <a:off x="457200" y="914400"/>
            <a:ext cx="8153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does any processing (always)</a:t>
            </a:r>
          </a:p>
          <a:p>
            <a:r>
              <a:rPr lang="en-CA" sz="2800" dirty="0"/>
              <a:t>The module must be usable from another module, just by calling logic methods</a:t>
            </a:r>
          </a:p>
          <a:p>
            <a:r>
              <a:rPr lang="en-CA" sz="2800" dirty="0"/>
              <a:t>Must not rely on the Widget class: the module must be usable without even having a widget class</a:t>
            </a:r>
          </a:p>
          <a:p>
            <a:r>
              <a:rPr lang="en-CA" sz="2800" dirty="0"/>
              <a:t>Logic may be instantiated many times (to access utility functions inside)</a:t>
            </a:r>
          </a:p>
          <a:p>
            <a:r>
              <a:rPr lang="en-CA" sz="2800" dirty="0"/>
              <a:t>Logic may observe nodes: only if real-time background processing is needed (e.g., we observe some input nodes and update other nodes if input nodes are changed)</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Logic class</a:t>
            </a:r>
          </a:p>
        </p:txBody>
      </p:sp>
      <p:sp>
        <p:nvSpPr>
          <p:cNvPr id="7" name="Footer Placeholder 2">
            <a:extLst>
              <a:ext uri="{FF2B5EF4-FFF2-40B4-BE49-F238E27FC236}">
                <a16:creationId xmlns:a16="http://schemas.microsoft.com/office/drawing/2014/main" id="{1F64D647-EAEE-34B5-D9BB-52032A10850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106375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2705100" y="1801586"/>
            <a:ext cx="6144986" cy="4414157"/>
          </a:xfrm>
          <a:custGeom>
            <a:avLst/>
            <a:gdLst>
              <a:gd name="connsiteX0" fmla="*/ 2454729 w 6144986"/>
              <a:gd name="connsiteY0" fmla="*/ 174171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454729 w 6144986"/>
              <a:gd name="connsiteY6" fmla="*/ 174171 h 4414157"/>
              <a:gd name="connsiteX0" fmla="*/ 2737757 w 6144986"/>
              <a:gd name="connsiteY0" fmla="*/ 5443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 name="connsiteX0" fmla="*/ 2737757 w 6144986"/>
              <a:gd name="connsiteY0" fmla="*/ 5443 h 4414157"/>
              <a:gd name="connsiteX1" fmla="*/ 2204356 w 6144986"/>
              <a:gd name="connsiteY1" fmla="*/ 1572986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4986" h="4414157">
                <a:moveTo>
                  <a:pt x="2737757" y="5443"/>
                </a:moveTo>
                <a:lnTo>
                  <a:pt x="2204356" y="1572986"/>
                </a:lnTo>
                <a:lnTo>
                  <a:pt x="38100" y="2770414"/>
                </a:lnTo>
                <a:lnTo>
                  <a:pt x="0" y="4414157"/>
                </a:lnTo>
                <a:lnTo>
                  <a:pt x="6096000" y="4381500"/>
                </a:lnTo>
                <a:lnTo>
                  <a:pt x="6144986" y="0"/>
                </a:lnTo>
                <a:lnTo>
                  <a:pt x="2737757" y="5443"/>
                </a:lnTo>
                <a:close/>
              </a:path>
            </a:pathLst>
          </a:cu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16</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15" name="Elbow Connector 12"/>
          <p:cNvCxnSpPr/>
          <p:nvPr/>
        </p:nvCxnSpPr>
        <p:spPr>
          <a:xfrm flipH="1">
            <a:off x="3625850" y="2971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4" name="Content Placeholder 2"/>
          <p:cNvSpPr txBox="1">
            <a:spLocks/>
          </p:cNvSpPr>
          <p:nvPr/>
        </p:nvSpPr>
        <p:spPr bwMode="auto">
          <a:xfrm>
            <a:off x="4311650" y="261806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118" name="Elbow Connector 117"/>
          <p:cNvCxnSpPr>
            <a:stCxn id="11" idx="2"/>
            <a:endCxn id="7" idx="0"/>
          </p:cNvCxnSpPr>
          <p:nvPr/>
        </p:nvCxnSpPr>
        <p:spPr>
          <a:xfrm rot="5400000">
            <a:off x="5198700" y="2806493"/>
            <a:ext cx="1124231" cy="2369244"/>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1" name="Content Placeholder 2"/>
          <p:cNvSpPr txBox="1">
            <a:spLocks/>
          </p:cNvSpPr>
          <p:nvPr/>
        </p:nvSpPr>
        <p:spPr bwMode="auto">
          <a:xfrm>
            <a:off x="5847614" y="343071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9" name="Footer Placeholder 2">
            <a:extLst>
              <a:ext uri="{FF2B5EF4-FFF2-40B4-BE49-F238E27FC236}">
                <a16:creationId xmlns:a16="http://schemas.microsoft.com/office/drawing/2014/main" id="{66BB18AE-C481-51D3-CD2D-24332CC2642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9820442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1</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600200" y="4731014"/>
            <a:ext cx="6191711" cy="1406535"/>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Everything is implemented in the widget, therefore the module is not usable from another module or with a custom GUI!</a:t>
            </a:r>
          </a:p>
        </p:txBody>
      </p:sp>
      <p:sp>
        <p:nvSpPr>
          <p:cNvPr id="20" name="Footer Placeholder 2">
            <a:extLst>
              <a:ext uri="{FF2B5EF4-FFF2-40B4-BE49-F238E27FC236}">
                <a16:creationId xmlns:a16="http://schemas.microsoft.com/office/drawing/2014/main" id="{B497B89C-827A-E564-7EFE-DF6A7B69F75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796783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18</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2</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bwMode="auto">
          <a:xfrm>
            <a:off x="1650582" y="3505200"/>
            <a:ext cx="6045618" cy="949901"/>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Problem: changes made to the MRML node are not reflected in the GUI!</a:t>
            </a:r>
          </a:p>
        </p:txBody>
      </p:sp>
      <p:sp>
        <p:nvSpPr>
          <p:cNvPr id="21" name="Footer Placeholder 2">
            <a:extLst>
              <a:ext uri="{FF2B5EF4-FFF2-40B4-BE49-F238E27FC236}">
                <a16:creationId xmlns:a16="http://schemas.microsoft.com/office/drawing/2014/main" id="{5EF7E00E-4C8E-A871-0573-02295E3B080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2782375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19</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3</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295400" y="4038600"/>
            <a:ext cx="6566109" cy="1603604"/>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No parameter node is used. When the scene is saved and reloaded all the settings in the module user interface are lost!</a:t>
            </a:r>
          </a:p>
        </p:txBody>
      </p:sp>
      <p:sp>
        <p:nvSpPr>
          <p:cNvPr id="16" name="Footer Placeholder 2">
            <a:extLst>
              <a:ext uri="{FF2B5EF4-FFF2-40B4-BE49-F238E27FC236}">
                <a16:creationId xmlns:a16="http://schemas.microsoft.com/office/drawing/2014/main" id="{5D1695CA-1ED9-27FC-FCC1-9979C98D1D8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8983744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2022</a:t>
            </a:r>
          </a:p>
        </p:txBody>
      </p:sp>
      <p:sp>
        <p:nvSpPr>
          <p:cNvPr id="4"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b="1" dirty="0"/>
              <a:t>Part 1</a:t>
            </a:r>
          </a:p>
          <a:p>
            <a:r>
              <a:rPr lang="en-CA" dirty="0"/>
              <a:t>Software architecture</a:t>
            </a:r>
          </a:p>
          <a:p>
            <a:pPr marL="0" indent="0">
              <a:buNone/>
            </a:pPr>
            <a:r>
              <a:rPr lang="en-CA" b="1" dirty="0"/>
              <a:t>Part 2</a:t>
            </a:r>
            <a:endParaRPr lang="en-CA" dirty="0"/>
          </a:p>
          <a:p>
            <a:r>
              <a:rPr lang="en-CA" dirty="0"/>
              <a:t>Use python console in Slicer</a:t>
            </a:r>
          </a:p>
          <a:p>
            <a:r>
              <a:rPr lang="en-CA" dirty="0"/>
              <a:t>Simple scripted module example</a:t>
            </a:r>
          </a:p>
          <a:p>
            <a:pPr marL="0" indent="0">
              <a:buNone/>
            </a:pPr>
            <a:r>
              <a:rPr lang="en-CA" b="1" dirty="0"/>
              <a:t>Part 3</a:t>
            </a:r>
          </a:p>
          <a:p>
            <a:r>
              <a:rPr lang="en-CA" dirty="0"/>
              <a:t>Write simple scripted module individually</a:t>
            </a:r>
          </a:p>
          <a:p>
            <a:endParaRPr lang="en-CA"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Agenda</a:t>
            </a:r>
          </a:p>
        </p:txBody>
      </p:sp>
    </p:spTree>
    <p:extLst>
      <p:ext uri="{BB962C8B-B14F-4D97-AF65-F5344CB8AC3E}">
        <p14:creationId xmlns:p14="http://schemas.microsoft.com/office/powerpoint/2010/main" val="392034700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20</a:t>
            </a:fld>
            <a:r>
              <a:rPr lang="en-US" dirty="0"/>
              <a:t> -</a:t>
            </a:r>
          </a:p>
        </p:txBody>
      </p:sp>
      <p:sp>
        <p:nvSpPr>
          <p:cNvPr id="5" name="Title 1"/>
          <p:cNvSpPr txBox="1">
            <a:spLocks/>
          </p:cNvSpPr>
          <p:nvPr/>
        </p:nvSpPr>
        <p:spPr bwMode="auto">
          <a:xfrm>
            <a:off x="457200" y="-24222"/>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How module A can use module B?</a:t>
            </a:r>
          </a:p>
        </p:txBody>
      </p:sp>
      <p:sp>
        <p:nvSpPr>
          <p:cNvPr id="7" name="Rounded Rectangle 6"/>
          <p:cNvSpPr/>
          <p:nvPr/>
        </p:nvSpPr>
        <p:spPr>
          <a:xfrm>
            <a:off x="1414082" y="3567140"/>
            <a:ext cx="5961000" cy="6212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MRML nodes</a:t>
            </a:r>
          </a:p>
        </p:txBody>
      </p:sp>
      <p:sp>
        <p:nvSpPr>
          <p:cNvPr id="8" name="Rounded Rectangle 7"/>
          <p:cNvSpPr/>
          <p:nvPr/>
        </p:nvSpPr>
        <p:spPr>
          <a:xfrm>
            <a:off x="345817"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A</a:t>
            </a:r>
          </a:p>
        </p:txBody>
      </p:sp>
      <p:sp>
        <p:nvSpPr>
          <p:cNvPr id="11" name="Rounded Rectangle 10"/>
          <p:cNvSpPr/>
          <p:nvPr/>
        </p:nvSpPr>
        <p:spPr>
          <a:xfrm>
            <a:off x="2487226"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A</a:t>
            </a:r>
          </a:p>
        </p:txBody>
      </p:sp>
      <p:cxnSp>
        <p:nvCxnSpPr>
          <p:cNvPr id="13" name="Elbow Connector 12"/>
          <p:cNvCxnSpPr>
            <a:cxnSpLocks/>
            <a:stCxn id="8" idx="1"/>
            <a:endCxn id="7" idx="1"/>
          </p:cNvCxnSpPr>
          <p:nvPr/>
        </p:nvCxnSpPr>
        <p:spPr>
          <a:xfrm rot="10800000" flipH="1" flipV="1">
            <a:off x="345816" y="2747290"/>
            <a:ext cx="1068265" cy="1130481"/>
          </a:xfrm>
          <a:prstGeom prst="bentConnector3">
            <a:avLst>
              <a:gd name="adj1" fmla="val -2139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152400" y="3625551"/>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36" name="Elbow Connector 35"/>
          <p:cNvCxnSpPr>
            <a:cxnSpLocks/>
          </p:cNvCxnSpPr>
          <p:nvPr/>
        </p:nvCxnSpPr>
        <p:spPr>
          <a:xfrm rot="16200000" flipH="1">
            <a:off x="923093" y="3119168"/>
            <a:ext cx="552234" cy="42974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1864356" y="2465998"/>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56" name="Elbow Connector 12"/>
          <p:cNvCxnSpPr/>
          <p:nvPr/>
        </p:nvCxnSpPr>
        <p:spPr>
          <a:xfrm>
            <a:off x="1622857" y="2678261"/>
            <a:ext cx="86286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345752" y="1932632"/>
            <a:ext cx="3416946" cy="310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A</a:t>
            </a:r>
          </a:p>
        </p:txBody>
      </p:sp>
      <p:cxnSp>
        <p:nvCxnSpPr>
          <p:cNvPr id="102" name="Elbow Connector 12"/>
          <p:cNvCxnSpPr/>
          <p:nvPr/>
        </p:nvCxnSpPr>
        <p:spPr>
          <a:xfrm>
            <a:off x="986129" y="2246864"/>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993052" y="2229571"/>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109" name="Elbow Connector 12"/>
          <p:cNvCxnSpPr/>
          <p:nvPr/>
        </p:nvCxnSpPr>
        <p:spPr>
          <a:xfrm>
            <a:off x="3129142" y="2242393"/>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3136064" y="2225100"/>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29" name="Content Placeholder 2"/>
          <p:cNvSpPr txBox="1">
            <a:spLocks/>
          </p:cNvSpPr>
          <p:nvPr/>
        </p:nvSpPr>
        <p:spPr bwMode="auto">
          <a:xfrm>
            <a:off x="1004523" y="305792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30" name="Content Placeholder 2"/>
          <p:cNvSpPr txBox="1">
            <a:spLocks/>
          </p:cNvSpPr>
          <p:nvPr/>
        </p:nvSpPr>
        <p:spPr bwMode="auto">
          <a:xfrm>
            <a:off x="1409787" y="329626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23" name="Rounded Rectangle 7">
            <a:extLst>
              <a:ext uri="{FF2B5EF4-FFF2-40B4-BE49-F238E27FC236}">
                <a16:creationId xmlns:a16="http://schemas.microsoft.com/office/drawing/2014/main" id="{EC9D973E-6564-460A-86A6-FFC5E214B3C7}"/>
              </a:ext>
            </a:extLst>
          </p:cNvPr>
          <p:cNvSpPr/>
          <p:nvPr/>
        </p:nvSpPr>
        <p:spPr>
          <a:xfrm flipH="1">
            <a:off x="7154969"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B</a:t>
            </a:r>
          </a:p>
        </p:txBody>
      </p:sp>
      <p:sp>
        <p:nvSpPr>
          <p:cNvPr id="24" name="Rounded Rectangle 10">
            <a:extLst>
              <a:ext uri="{FF2B5EF4-FFF2-40B4-BE49-F238E27FC236}">
                <a16:creationId xmlns:a16="http://schemas.microsoft.com/office/drawing/2014/main" id="{676A167D-4148-4891-9831-6FA0543CE671}"/>
              </a:ext>
            </a:extLst>
          </p:cNvPr>
          <p:cNvSpPr/>
          <p:nvPr/>
        </p:nvSpPr>
        <p:spPr>
          <a:xfrm flipH="1">
            <a:off x="4897273"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B</a:t>
            </a:r>
          </a:p>
        </p:txBody>
      </p:sp>
      <p:cxnSp>
        <p:nvCxnSpPr>
          <p:cNvPr id="25" name="Elbow Connector 12">
            <a:extLst>
              <a:ext uri="{FF2B5EF4-FFF2-40B4-BE49-F238E27FC236}">
                <a16:creationId xmlns:a16="http://schemas.microsoft.com/office/drawing/2014/main" id="{193E34FC-ED86-4519-92D4-54E5BC6409A1}"/>
              </a:ext>
            </a:extLst>
          </p:cNvPr>
          <p:cNvCxnSpPr>
            <a:cxnSpLocks/>
            <a:stCxn id="23" idx="1"/>
          </p:cNvCxnSpPr>
          <p:nvPr/>
        </p:nvCxnSpPr>
        <p:spPr>
          <a:xfrm rot="10800000" flipV="1">
            <a:off x="7375082" y="2749887"/>
            <a:ext cx="1126277" cy="113048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7BAD38C-20D6-4D9D-BFB3-013240C6B4E5}"/>
              </a:ext>
            </a:extLst>
          </p:cNvPr>
          <p:cNvSpPr txBox="1">
            <a:spLocks/>
          </p:cNvSpPr>
          <p:nvPr/>
        </p:nvSpPr>
        <p:spPr bwMode="auto">
          <a:xfrm flipH="1">
            <a:off x="7928630" y="3628148"/>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27" name="Elbow Connector 35">
            <a:extLst>
              <a:ext uri="{FF2B5EF4-FFF2-40B4-BE49-F238E27FC236}">
                <a16:creationId xmlns:a16="http://schemas.microsoft.com/office/drawing/2014/main" id="{5FAB7653-B808-4F1F-8523-FF9439084EB6}"/>
              </a:ext>
            </a:extLst>
          </p:cNvPr>
          <p:cNvCxnSpPr>
            <a:cxnSpLocks/>
            <a:stCxn id="23" idx="2"/>
          </p:cNvCxnSpPr>
          <p:nvPr/>
        </p:nvCxnSpPr>
        <p:spPr>
          <a:xfrm rot="5400000">
            <a:off x="7307651" y="3089645"/>
            <a:ext cx="549639" cy="491387"/>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C2663C12-EC57-4DC9-82FA-C0CCA1771358}"/>
              </a:ext>
            </a:extLst>
          </p:cNvPr>
          <p:cNvSpPr txBox="1">
            <a:spLocks/>
          </p:cNvSpPr>
          <p:nvPr/>
        </p:nvSpPr>
        <p:spPr bwMode="auto">
          <a:xfrm flipH="1">
            <a:off x="6123708" y="2468595"/>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31" name="Elbow Connector 12">
            <a:extLst>
              <a:ext uri="{FF2B5EF4-FFF2-40B4-BE49-F238E27FC236}">
                <a16:creationId xmlns:a16="http://schemas.microsoft.com/office/drawing/2014/main" id="{E8BDBCB5-6772-44EB-A42F-F315B99078FE}"/>
              </a:ext>
            </a:extLst>
          </p:cNvPr>
          <p:cNvCxnSpPr/>
          <p:nvPr/>
        </p:nvCxnSpPr>
        <p:spPr>
          <a:xfrm flipH="1">
            <a:off x="6245247" y="2680858"/>
            <a:ext cx="90972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2" name="Rounded Rectangle 91">
            <a:extLst>
              <a:ext uri="{FF2B5EF4-FFF2-40B4-BE49-F238E27FC236}">
                <a16:creationId xmlns:a16="http://schemas.microsoft.com/office/drawing/2014/main" id="{F91C9DD8-E864-4E40-BC3A-0838DECAB518}"/>
              </a:ext>
            </a:extLst>
          </p:cNvPr>
          <p:cNvSpPr/>
          <p:nvPr/>
        </p:nvSpPr>
        <p:spPr>
          <a:xfrm flipH="1">
            <a:off x="4898927" y="1935229"/>
            <a:ext cx="3602500" cy="310632"/>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B</a:t>
            </a:r>
          </a:p>
        </p:txBody>
      </p:sp>
      <p:cxnSp>
        <p:nvCxnSpPr>
          <p:cNvPr id="33" name="Elbow Connector 12">
            <a:extLst>
              <a:ext uri="{FF2B5EF4-FFF2-40B4-BE49-F238E27FC236}">
                <a16:creationId xmlns:a16="http://schemas.microsoft.com/office/drawing/2014/main" id="{DA4AADCE-1A62-40A1-8DD5-3302BF145513}"/>
              </a:ext>
            </a:extLst>
          </p:cNvPr>
          <p:cNvCxnSpPr/>
          <p:nvPr/>
        </p:nvCxnSpPr>
        <p:spPr>
          <a:xfrm flipH="1">
            <a:off x="7826274" y="2249461"/>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9DEF0EE-7BE9-4DCE-A542-0075386A5CB8}"/>
              </a:ext>
            </a:extLst>
          </p:cNvPr>
          <p:cNvSpPr txBox="1">
            <a:spLocks/>
          </p:cNvSpPr>
          <p:nvPr/>
        </p:nvSpPr>
        <p:spPr bwMode="auto">
          <a:xfrm flipH="1">
            <a:off x="7154664" y="2232168"/>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35" name="Elbow Connector 12">
            <a:extLst>
              <a:ext uri="{FF2B5EF4-FFF2-40B4-BE49-F238E27FC236}">
                <a16:creationId xmlns:a16="http://schemas.microsoft.com/office/drawing/2014/main" id="{77300C7D-7EAF-43AB-B0B5-785A74860B59}"/>
              </a:ext>
            </a:extLst>
          </p:cNvPr>
          <p:cNvCxnSpPr/>
          <p:nvPr/>
        </p:nvCxnSpPr>
        <p:spPr>
          <a:xfrm flipH="1">
            <a:off x="5566888" y="2244990"/>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CAB605E9-6511-4538-A22C-2164686B2A39}"/>
              </a:ext>
            </a:extLst>
          </p:cNvPr>
          <p:cNvSpPr txBox="1">
            <a:spLocks/>
          </p:cNvSpPr>
          <p:nvPr/>
        </p:nvSpPr>
        <p:spPr bwMode="auto">
          <a:xfrm flipH="1">
            <a:off x="4895278" y="2227697"/>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38" name="Content Placeholder 2">
            <a:extLst>
              <a:ext uri="{FF2B5EF4-FFF2-40B4-BE49-F238E27FC236}">
                <a16:creationId xmlns:a16="http://schemas.microsoft.com/office/drawing/2014/main" id="{B3565671-5EE2-466E-ACED-C33A9FA72B0A}"/>
              </a:ext>
            </a:extLst>
          </p:cNvPr>
          <p:cNvSpPr txBox="1">
            <a:spLocks/>
          </p:cNvSpPr>
          <p:nvPr/>
        </p:nvSpPr>
        <p:spPr bwMode="auto">
          <a:xfrm flipH="1">
            <a:off x="7030234" y="3060519"/>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40" name="Content Placeholder 2">
            <a:extLst>
              <a:ext uri="{FF2B5EF4-FFF2-40B4-BE49-F238E27FC236}">
                <a16:creationId xmlns:a16="http://schemas.microsoft.com/office/drawing/2014/main" id="{EFC796A9-36B8-4D25-857A-4D78F7FF1CD4}"/>
              </a:ext>
            </a:extLst>
          </p:cNvPr>
          <p:cNvSpPr txBox="1">
            <a:spLocks/>
          </p:cNvSpPr>
          <p:nvPr/>
        </p:nvSpPr>
        <p:spPr bwMode="auto">
          <a:xfrm flipH="1">
            <a:off x="6598433" y="3299544"/>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41" name="Content Placeholder 2">
            <a:extLst>
              <a:ext uri="{FF2B5EF4-FFF2-40B4-BE49-F238E27FC236}">
                <a16:creationId xmlns:a16="http://schemas.microsoft.com/office/drawing/2014/main" id="{6D134A68-C9F9-4742-BD15-F0E33BE39A2F}"/>
              </a:ext>
            </a:extLst>
          </p:cNvPr>
          <p:cNvSpPr txBox="1">
            <a:spLocks/>
          </p:cNvSpPr>
          <p:nvPr/>
        </p:nvSpPr>
        <p:spPr bwMode="auto">
          <a:xfrm>
            <a:off x="3694023" y="2398580"/>
            <a:ext cx="1771984"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cxnSp>
        <p:nvCxnSpPr>
          <p:cNvPr id="42" name="Elbow Connector 12">
            <a:extLst>
              <a:ext uri="{FF2B5EF4-FFF2-40B4-BE49-F238E27FC236}">
                <a16:creationId xmlns:a16="http://schemas.microsoft.com/office/drawing/2014/main" id="{65652E72-2563-4742-AB1D-A0356C0F4E65}"/>
              </a:ext>
            </a:extLst>
          </p:cNvPr>
          <p:cNvCxnSpPr>
            <a:cxnSpLocks/>
            <a:stCxn id="11" idx="3"/>
            <a:endCxn id="24" idx="3"/>
          </p:cNvCxnSpPr>
          <p:nvPr/>
        </p:nvCxnSpPr>
        <p:spPr>
          <a:xfrm>
            <a:off x="3764267" y="2747291"/>
            <a:ext cx="1133006"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43" name="Elbow Connector 12">
            <a:extLst>
              <a:ext uri="{FF2B5EF4-FFF2-40B4-BE49-F238E27FC236}">
                <a16:creationId xmlns:a16="http://schemas.microsoft.com/office/drawing/2014/main" id="{F439937E-7F85-4B23-A897-AEDCC1EFE227}"/>
              </a:ext>
            </a:extLst>
          </p:cNvPr>
          <p:cNvCxnSpPr>
            <a:cxnSpLocks/>
            <a:stCxn id="11" idx="2"/>
          </p:cNvCxnSpPr>
          <p:nvPr/>
        </p:nvCxnSpPr>
        <p:spPr>
          <a:xfrm rot="5400000">
            <a:off x="2872437" y="3311232"/>
            <a:ext cx="506621" cy="1"/>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16E0E6ED-4D04-4B36-97BB-5403894DF1D0}"/>
              </a:ext>
            </a:extLst>
          </p:cNvPr>
          <p:cNvSpPr txBox="1">
            <a:spLocks/>
          </p:cNvSpPr>
          <p:nvPr/>
        </p:nvSpPr>
        <p:spPr bwMode="auto">
          <a:xfrm>
            <a:off x="3168679" y="302071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Modify</a:t>
            </a:r>
          </a:p>
        </p:txBody>
      </p:sp>
      <p:cxnSp>
        <p:nvCxnSpPr>
          <p:cNvPr id="46" name="Elbow Connector 12">
            <a:extLst>
              <a:ext uri="{FF2B5EF4-FFF2-40B4-BE49-F238E27FC236}">
                <a16:creationId xmlns:a16="http://schemas.microsoft.com/office/drawing/2014/main" id="{839FF8BF-5B9D-4478-A9D2-CDF5DD479BD4}"/>
              </a:ext>
            </a:extLst>
          </p:cNvPr>
          <p:cNvCxnSpPr>
            <a:cxnSpLocks/>
          </p:cNvCxnSpPr>
          <p:nvPr/>
        </p:nvCxnSpPr>
        <p:spPr>
          <a:xfrm rot="16200000" flipH="1">
            <a:off x="5475657" y="86750"/>
            <a:ext cx="2597" cy="4702416"/>
          </a:xfrm>
          <a:prstGeom prst="curvedConnector3">
            <a:avLst>
              <a:gd name="adj1" fmla="val -34514863"/>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Content Placeholder 2">
            <a:extLst>
              <a:ext uri="{FF2B5EF4-FFF2-40B4-BE49-F238E27FC236}">
                <a16:creationId xmlns:a16="http://schemas.microsoft.com/office/drawing/2014/main" id="{46696BC1-20C4-43D9-BF01-D3C3CBFEA3EC}"/>
              </a:ext>
            </a:extLst>
          </p:cNvPr>
          <p:cNvSpPr txBox="1">
            <a:spLocks/>
          </p:cNvSpPr>
          <p:nvPr/>
        </p:nvSpPr>
        <p:spPr bwMode="auto">
          <a:xfrm>
            <a:off x="4953000" y="122163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61" name="Elbow Connector 12">
            <a:extLst>
              <a:ext uri="{FF2B5EF4-FFF2-40B4-BE49-F238E27FC236}">
                <a16:creationId xmlns:a16="http://schemas.microsoft.com/office/drawing/2014/main" id="{D33E93E0-01F0-456C-B865-3840C5C8260A}"/>
              </a:ext>
            </a:extLst>
          </p:cNvPr>
          <p:cNvCxnSpPr>
            <a:cxnSpLocks/>
            <a:stCxn id="8" idx="0"/>
            <a:endCxn id="23" idx="0"/>
          </p:cNvCxnSpPr>
          <p:nvPr/>
        </p:nvCxnSpPr>
        <p:spPr>
          <a:xfrm rot="16200000" flipH="1">
            <a:off x="4404951" y="-983955"/>
            <a:ext cx="2597" cy="6843825"/>
          </a:xfrm>
          <a:prstGeom prst="curvedConnector3">
            <a:avLst>
              <a:gd name="adj1" fmla="val -49571775"/>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3A861220-49CF-4E46-B529-7211477EEB53}"/>
              </a:ext>
            </a:extLst>
          </p:cNvPr>
          <p:cNvSpPr txBox="1">
            <a:spLocks/>
          </p:cNvSpPr>
          <p:nvPr/>
        </p:nvSpPr>
        <p:spPr bwMode="auto">
          <a:xfrm>
            <a:off x="4703242" y="810579"/>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sp>
        <p:nvSpPr>
          <p:cNvPr id="73" name="Content Placeholder 2">
            <a:extLst>
              <a:ext uri="{FF2B5EF4-FFF2-40B4-BE49-F238E27FC236}">
                <a16:creationId xmlns:a16="http://schemas.microsoft.com/office/drawing/2014/main" id="{05634FD1-7816-451E-B355-E9CCC2EBDDCA}"/>
              </a:ext>
            </a:extLst>
          </p:cNvPr>
          <p:cNvSpPr txBox="1">
            <a:spLocks/>
          </p:cNvSpPr>
          <p:nvPr/>
        </p:nvSpPr>
        <p:spPr bwMode="auto">
          <a:xfrm>
            <a:off x="457200" y="4419600"/>
            <a:ext cx="8153400" cy="17903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000" dirty="0"/>
              <a:t>Module logic may modify any MRML nodes – most common form of communication</a:t>
            </a:r>
          </a:p>
          <a:p>
            <a:r>
              <a:rPr lang="en-CA" sz="2000" dirty="0"/>
              <a:t>Module logic class may use another module’s logic class</a:t>
            </a:r>
          </a:p>
          <a:p>
            <a:r>
              <a:rPr lang="en-CA" sz="2000" dirty="0"/>
              <a:t>Module class may use another module class, but this is rarely needed (e.g., to access features that require Qt or other GUI classes)</a:t>
            </a:r>
          </a:p>
        </p:txBody>
      </p:sp>
      <p:cxnSp>
        <p:nvCxnSpPr>
          <p:cNvPr id="74" name="Elbow Connector 12">
            <a:extLst>
              <a:ext uri="{FF2B5EF4-FFF2-40B4-BE49-F238E27FC236}">
                <a16:creationId xmlns:a16="http://schemas.microsoft.com/office/drawing/2014/main" id="{4DE3BFB4-3334-4D24-A074-00A454CFA354}"/>
              </a:ext>
            </a:extLst>
          </p:cNvPr>
          <p:cNvCxnSpPr>
            <a:cxnSpLocks/>
            <a:stCxn id="92" idx="3"/>
            <a:endCxn id="32" idx="3"/>
          </p:cNvCxnSpPr>
          <p:nvPr/>
        </p:nvCxnSpPr>
        <p:spPr>
          <a:xfrm>
            <a:off x="3762698" y="2087948"/>
            <a:ext cx="1136229"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5B1E4D40-C7C0-49BF-85A7-5933D0A294DB}"/>
              </a:ext>
            </a:extLst>
          </p:cNvPr>
          <p:cNvSpPr txBox="1">
            <a:spLocks/>
          </p:cNvSpPr>
          <p:nvPr/>
        </p:nvSpPr>
        <p:spPr bwMode="auto">
          <a:xfrm>
            <a:off x="3694023" y="1731659"/>
            <a:ext cx="189347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cxnSp>
        <p:nvCxnSpPr>
          <p:cNvPr id="58" name="Elbow Connector 35">
            <a:extLst>
              <a:ext uri="{FF2B5EF4-FFF2-40B4-BE49-F238E27FC236}">
                <a16:creationId xmlns:a16="http://schemas.microsoft.com/office/drawing/2014/main" id="{EEB47455-6FBA-4B90-9658-BC026630713E}"/>
              </a:ext>
            </a:extLst>
          </p:cNvPr>
          <p:cNvCxnSpPr>
            <a:cxnSpLocks/>
          </p:cNvCxnSpPr>
          <p:nvPr/>
        </p:nvCxnSpPr>
        <p:spPr>
          <a:xfrm rot="16200000" flipH="1">
            <a:off x="5280789" y="3290941"/>
            <a:ext cx="490487" cy="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28D39B66-B9B9-440B-AC66-8DA102CA9CB9}"/>
              </a:ext>
            </a:extLst>
          </p:cNvPr>
          <p:cNvSpPr txBox="1">
            <a:spLocks/>
          </p:cNvSpPr>
          <p:nvPr/>
        </p:nvSpPr>
        <p:spPr bwMode="auto">
          <a:xfrm>
            <a:off x="5546216" y="3045699"/>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60" name="Content Placeholder 2">
            <a:extLst>
              <a:ext uri="{FF2B5EF4-FFF2-40B4-BE49-F238E27FC236}">
                <a16:creationId xmlns:a16="http://schemas.microsoft.com/office/drawing/2014/main" id="{47C716AF-8B47-477F-AF30-DFEFB242C11F}"/>
              </a:ext>
            </a:extLst>
          </p:cNvPr>
          <p:cNvSpPr txBox="1">
            <a:spLocks/>
          </p:cNvSpPr>
          <p:nvPr/>
        </p:nvSpPr>
        <p:spPr bwMode="auto">
          <a:xfrm>
            <a:off x="5524934" y="3321285"/>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49" name="Footer Placeholder 2">
            <a:extLst>
              <a:ext uri="{FF2B5EF4-FFF2-40B4-BE49-F238E27FC236}">
                <a16:creationId xmlns:a16="http://schemas.microsoft.com/office/drawing/2014/main" id="{8421AC42-1B9F-C888-6AED-BC231959FF2E}"/>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32885116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21</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Launch Slicer and load data</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812" y="4010025"/>
            <a:ext cx="30670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3" name="Down Arrow 12"/>
          <p:cNvSpPr/>
          <p:nvPr/>
        </p:nvSpPr>
        <p:spPr bwMode="auto">
          <a:xfrm>
            <a:off x="2152649" y="3416760"/>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grpSp>
        <p:nvGrpSpPr>
          <p:cNvPr id="4" name="Group 3">
            <a:extLst>
              <a:ext uri="{FF2B5EF4-FFF2-40B4-BE49-F238E27FC236}">
                <a16:creationId xmlns:a16="http://schemas.microsoft.com/office/drawing/2014/main" id="{59F8A31B-476F-4F65-B2EC-2A08DDA8CF0F}"/>
              </a:ext>
            </a:extLst>
          </p:cNvPr>
          <p:cNvGrpSpPr/>
          <p:nvPr/>
        </p:nvGrpSpPr>
        <p:grpSpPr>
          <a:xfrm>
            <a:off x="457200" y="1828800"/>
            <a:ext cx="3876675" cy="1527717"/>
            <a:chOff x="457200" y="1828800"/>
            <a:chExt cx="3876675" cy="1527717"/>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828800"/>
              <a:ext cx="3876675" cy="14097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0084" y="296292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6" name="Group 5">
            <a:extLst>
              <a:ext uri="{FF2B5EF4-FFF2-40B4-BE49-F238E27FC236}">
                <a16:creationId xmlns:a16="http://schemas.microsoft.com/office/drawing/2014/main" id="{DEC0B018-5317-4D42-91CA-D0B419DE0EC8}"/>
              </a:ext>
            </a:extLst>
          </p:cNvPr>
          <p:cNvGrpSpPr/>
          <p:nvPr/>
        </p:nvGrpSpPr>
        <p:grpSpPr>
          <a:xfrm>
            <a:off x="457200" y="4171949"/>
            <a:ext cx="3895725" cy="1152525"/>
            <a:chOff x="457200" y="4171949"/>
            <a:chExt cx="3895725" cy="1152525"/>
          </a:xfrm>
        </p:grpSpPr>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171949"/>
              <a:ext cx="3895725" cy="11525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4818356"/>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17" name="Right Arrow 16"/>
          <p:cNvSpPr/>
          <p:nvPr/>
        </p:nvSpPr>
        <p:spPr bwMode="auto">
          <a:xfrm>
            <a:off x="4572000" y="4576262"/>
            <a:ext cx="623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8" name="Footer Placeholder 2">
            <a:extLst>
              <a:ext uri="{FF2B5EF4-FFF2-40B4-BE49-F238E27FC236}">
                <a16:creationId xmlns:a16="http://schemas.microsoft.com/office/drawing/2014/main" id="{E0E344DE-DAAD-6DAF-3BFB-E3D249D0AC1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4913525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462671-6430-2367-39B8-05C1543B4F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3488" y="980872"/>
            <a:ext cx="7557025" cy="5115128"/>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22</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Introducing the python console</a:t>
            </a:r>
          </a:p>
        </p:txBody>
      </p:sp>
      <p:sp>
        <p:nvSpPr>
          <p:cNvPr id="6" name="TextBox 5"/>
          <p:cNvSpPr txBox="1"/>
          <p:nvPr/>
        </p:nvSpPr>
        <p:spPr>
          <a:xfrm>
            <a:off x="685800" y="1295400"/>
            <a:ext cx="184731" cy="369332"/>
          </a:xfrm>
          <a:prstGeom prst="rect">
            <a:avLst/>
          </a:prstGeom>
          <a:noFill/>
        </p:spPr>
        <p:txBody>
          <a:bodyPr wrap="none" rtlCol="0">
            <a:spAutoFit/>
          </a:bodyPr>
          <a:lstStyle/>
          <a:p>
            <a:endParaRPr lang="en-US" dirty="0"/>
          </a:p>
        </p:txBody>
      </p:sp>
      <p:pic>
        <p:nvPicPr>
          <p:cNvPr id="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97147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7413" y="1338445"/>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Footer Placeholder 2">
            <a:extLst>
              <a:ext uri="{FF2B5EF4-FFF2-40B4-BE49-F238E27FC236}">
                <a16:creationId xmlns:a16="http://schemas.microsoft.com/office/drawing/2014/main" id="{87FA12DA-E669-BC4B-42AB-BD90884044F8}"/>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5570440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CA" sz="2800" dirty="0"/>
              <a:t>Essential tool that provides API information</a:t>
            </a:r>
          </a:p>
          <a:p>
            <a:r>
              <a:rPr lang="en-CA" sz="2800" dirty="0"/>
              <a:t>Press TAB to bring up auto-complete window to</a:t>
            </a:r>
          </a:p>
          <a:p>
            <a:pPr lvl="1"/>
            <a:r>
              <a:rPr lang="en-CA" sz="2400" dirty="0"/>
              <a:t>Explore available functions of a certain object</a:t>
            </a:r>
          </a:p>
          <a:p>
            <a:pPr lvl="1"/>
            <a:r>
              <a:rPr lang="en-CA" sz="2400" dirty="0"/>
              <a:t>Save typing</a:t>
            </a:r>
          </a:p>
        </p:txBody>
      </p:sp>
      <p:sp>
        <p:nvSpPr>
          <p:cNvPr id="4" name="Title 3"/>
          <p:cNvSpPr>
            <a:spLocks noGrp="1"/>
          </p:cNvSpPr>
          <p:nvPr>
            <p:ph type="title"/>
          </p:nvPr>
        </p:nvSpPr>
        <p:spPr/>
        <p:txBody>
          <a:bodyPr/>
          <a:lstStyle/>
          <a:p>
            <a:r>
              <a:rPr lang="en-CA" dirty="0"/>
              <a:t>Auto-completion feature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23</a:t>
            </a:fld>
            <a:r>
              <a:rPr lang="en-US"/>
              <a:t> -</a:t>
            </a:r>
            <a:endParaRPr lang="en-US" dirty="0"/>
          </a:p>
        </p:txBody>
      </p:sp>
      <p:pic>
        <p:nvPicPr>
          <p:cNvPr id="6" name="Picture 5"/>
          <p:cNvPicPr>
            <a:picLocks noChangeAspect="1"/>
          </p:cNvPicPr>
          <p:nvPr/>
        </p:nvPicPr>
        <p:blipFill>
          <a:blip r:embed="rId2"/>
          <a:stretch>
            <a:fillRect/>
          </a:stretch>
        </p:blipFill>
        <p:spPr>
          <a:xfrm>
            <a:off x="152400" y="3381375"/>
            <a:ext cx="5857875" cy="202882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3124200" y="3748881"/>
            <a:ext cx="5867400" cy="2171700"/>
          </a:xfrm>
          <a:prstGeom prst="rect">
            <a:avLst/>
          </a:prstGeom>
          <a:ln>
            <a:noFill/>
          </a:ln>
          <a:effectLst>
            <a:outerShdw blurRad="292100" dist="139700" dir="2700000" algn="tl" rotWithShape="0">
              <a:srgbClr val="333333">
                <a:alpha val="65000"/>
              </a:srgbClr>
            </a:outerShdw>
          </a:effectLst>
        </p:spPr>
      </p:pic>
      <p:sp>
        <p:nvSpPr>
          <p:cNvPr id="9" name="Footer Placeholder 2">
            <a:extLst>
              <a:ext uri="{FF2B5EF4-FFF2-40B4-BE49-F238E27FC236}">
                <a16:creationId xmlns:a16="http://schemas.microsoft.com/office/drawing/2014/main" id="{37F24742-A70C-CA19-323B-57E6650E007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89628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24</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Using utility functions – in </a:t>
            </a:r>
            <a:r>
              <a:rPr lang="en-CA" sz="2800" dirty="0" err="1"/>
              <a:t>slicer.util</a:t>
            </a:r>
            <a:endParaRPr lang="en-CA" sz="2800" dirty="0"/>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a:t>
            </a:r>
            <a:r>
              <a:rPr lang="en-CA" b="1" dirty="0" err="1">
                <a:latin typeface="Consolas" panose="020B0609020204030204" pitchFamily="49" charset="0"/>
              </a:rPr>
              <a:t>CTChest</a:t>
            </a:r>
            <a:r>
              <a:rPr lang="en-CA" b="1" dirty="0">
                <a:latin typeface="Consolas" panose="020B0609020204030204" pitchFamily="49" charset="0"/>
              </a:rPr>
              <a:t>')</a:t>
            </a:r>
          </a:p>
          <a:p>
            <a:pPr marL="169863" lvl="1" indent="0">
              <a:buNone/>
            </a:pPr>
            <a:r>
              <a:rPr lang="en-CA" sz="2000" dirty="0">
                <a:cs typeface="Miriam Fixed" pitchFamily="49" charset="-79"/>
              </a:rPr>
              <a:t>OR</a:t>
            </a:r>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('CT*')</a:t>
            </a:r>
            <a:endParaRPr lang="en-CA" sz="2000" b="1" dirty="0">
              <a:latin typeface="Miriam Fixed" pitchFamily="49" charset="-79"/>
              <a:cs typeface="Miriam Fixed" pitchFamily="49" charset="-79"/>
            </a:endParaRPr>
          </a:p>
          <a:p>
            <a:pPr marL="169863" lvl="1" indent="0">
              <a:buNone/>
            </a:pPr>
            <a:endParaRPr lang="en-CA" sz="2000" dirty="0">
              <a:cs typeface="Miriam Fixed" pitchFamily="49" charset="-79"/>
            </a:endParaRPr>
          </a:p>
          <a:p>
            <a:pPr marL="169863" lvl="1" indent="0">
              <a:buNone/>
            </a:pPr>
            <a:r>
              <a:rPr lang="en-CA" sz="2000" dirty="0" err="1">
                <a:latin typeface="Consolas" panose="020B0609020204030204" pitchFamily="49" charset="0"/>
                <a:cs typeface="Miriam Fixed" pitchFamily="49" charset="-79"/>
              </a:rPr>
              <a:t>getNode</a:t>
            </a:r>
            <a:r>
              <a:rPr lang="en-CA" sz="2000" dirty="0">
                <a:cs typeface="Miriam Fixed" pitchFamily="49" charset="-79"/>
              </a:rPr>
              <a:t>: somewhat ambiguous, recommended for testing &amp; debugging only</a:t>
            </a:r>
          </a:p>
          <a:p>
            <a:pPr marL="169863" lvl="1" indent="0">
              <a:buNone/>
            </a:pPr>
            <a:endParaRPr lang="en-CA" sz="2000" dirty="0">
              <a:cs typeface="Miriam Fixed" pitchFamily="49" charset="-79"/>
            </a:endParaRPr>
          </a:p>
          <a:p>
            <a:r>
              <a:rPr lang="en-CA" sz="2800" dirty="0"/>
              <a:t>Accessing MRML scene directly</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slicer.mrmlScene.GetFirstNodeByName</a:t>
            </a:r>
            <a:r>
              <a:rPr lang="en-CA" sz="2400" b="1" dirty="0">
                <a:latin typeface="Consolas" panose="020B0609020204030204" pitchFamily="49" charset="0"/>
              </a:rPr>
              <a:t>('</a:t>
            </a:r>
            <a:r>
              <a:rPr lang="en-CA" sz="2400" b="1" dirty="0" err="1">
                <a:latin typeface="Consolas" panose="020B0609020204030204" pitchFamily="49" charset="0"/>
              </a:rPr>
              <a:t>CTChest</a:t>
            </a:r>
            <a:r>
              <a:rPr lang="en-CA" sz="2400" b="1" dirty="0">
                <a:latin typeface="Consolas" panose="020B0609020204030204" pitchFamily="49" charset="0"/>
              </a:rPr>
              <a:t>')</a:t>
            </a:r>
          </a:p>
          <a:p>
            <a:pPr marL="169863" lvl="1" indent="0">
              <a:buNone/>
            </a:pPr>
            <a:r>
              <a:rPr lang="en-CA" sz="2400" dirty="0">
                <a:cs typeface="Miriam Fixed" pitchFamily="49" charset="-79"/>
              </a:rPr>
              <a:t>OR</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slicer.mrmlScene.GetFirstNodeByClass</a:t>
            </a:r>
            <a:r>
              <a:rPr lang="en-CA" sz="2400" b="1" dirty="0">
                <a:latin typeface="Consolas" panose="020B0609020204030204" pitchFamily="49" charset="0"/>
              </a:rPr>
              <a:t>('</a:t>
            </a:r>
            <a:r>
              <a:rPr lang="en-CA" sz="2400" b="1" dirty="0" err="1">
                <a:latin typeface="Consolas" panose="020B0609020204030204" pitchFamily="49" charset="0"/>
              </a:rPr>
              <a:t>vtkMRMLScalarVolumeNode</a:t>
            </a:r>
            <a:r>
              <a:rPr lang="en-CA" sz="2400" b="1" dirty="0">
                <a:latin typeface="Consolas" panose="020B0609020204030204" pitchFamily="49" charset="0"/>
              </a:rPr>
              <a:t>')</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Accessing the MRML scene and nodes</a:t>
            </a:r>
          </a:p>
        </p:txBody>
      </p:sp>
      <p:sp>
        <p:nvSpPr>
          <p:cNvPr id="7" name="Footer Placeholder 2">
            <a:extLst>
              <a:ext uri="{FF2B5EF4-FFF2-40B4-BE49-F238E27FC236}">
                <a16:creationId xmlns:a16="http://schemas.microsoft.com/office/drawing/2014/main" id="{2B1C27BC-8D85-C529-A711-8CBFCB45EEAF}"/>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93968249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25</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Get variable type and pointer: enter the variable name</a:t>
            </a:r>
          </a:p>
          <a:p>
            <a:pPr marL="169863" lvl="1" indent="0">
              <a:buNone/>
            </a:pPr>
            <a:r>
              <a:rPr lang="en-CA" b="1" dirty="0">
                <a:latin typeface="Consolas" panose="020B0609020204030204" pitchFamily="49" charset="0"/>
              </a:rPr>
              <a:t>v</a:t>
            </a:r>
          </a:p>
          <a:p>
            <a:pPr marL="169863" lvl="1" indent="0">
              <a:buNone/>
            </a:pPr>
            <a:r>
              <a:rPr lang="en-CA" sz="2000" dirty="0">
                <a:latin typeface="Consolas" panose="020B0609020204030204" pitchFamily="49" charset="0"/>
              </a:rPr>
              <a:t>(</a:t>
            </a:r>
            <a:r>
              <a:rPr lang="en-CA" sz="2000" dirty="0" err="1">
                <a:latin typeface="Consolas" panose="020B0609020204030204" pitchFamily="49" charset="0"/>
              </a:rPr>
              <a:t>vtkMRMLScalarVolumeNode</a:t>
            </a:r>
            <a:r>
              <a:rPr lang="en-CA" sz="2000" dirty="0">
                <a:latin typeface="Consolas" panose="020B0609020204030204" pitchFamily="49" charset="0"/>
              </a:rPr>
              <a:t>)0000008FF76243B8</a:t>
            </a:r>
          </a:p>
          <a:p>
            <a:pPr marL="169863" lvl="1" indent="0">
              <a:buNone/>
            </a:pPr>
            <a:r>
              <a:rPr lang="en-CA" sz="2800" dirty="0"/>
              <a:t>Note: It’s always good to check the variable after you create it</a:t>
            </a:r>
          </a:p>
          <a:p>
            <a:r>
              <a:rPr lang="en-CA" sz="2800" dirty="0"/>
              <a:t>Show node content: all members and attributes inheritance tree</a:t>
            </a:r>
          </a:p>
          <a:p>
            <a:pPr marL="169863" lvl="1" indent="0">
              <a:buNone/>
            </a:pPr>
            <a:r>
              <a:rPr lang="en-CA" b="1" dirty="0">
                <a:latin typeface="Consolas" panose="020B0609020204030204" pitchFamily="49" charset="0"/>
              </a:rPr>
              <a:t>print(v)</a:t>
            </a:r>
          </a:p>
          <a:p>
            <a:r>
              <a:rPr lang="en-CA" sz="2800" dirty="0"/>
              <a:t>Show node API: description of all methods</a:t>
            </a:r>
          </a:p>
          <a:p>
            <a:pPr marL="169863" lvl="1" indent="0">
              <a:buNone/>
            </a:pPr>
            <a:r>
              <a:rPr lang="en-CA" b="1" dirty="0">
                <a:latin typeface="Consolas" panose="020B0609020204030204" pitchFamily="49" charset="0"/>
              </a:rPr>
              <a:t>help(v)</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Information about variables</a:t>
            </a:r>
          </a:p>
        </p:txBody>
      </p:sp>
      <p:sp>
        <p:nvSpPr>
          <p:cNvPr id="7" name="Footer Placeholder 2">
            <a:extLst>
              <a:ext uri="{FF2B5EF4-FFF2-40B4-BE49-F238E27FC236}">
                <a16:creationId xmlns:a16="http://schemas.microsoft.com/office/drawing/2014/main" id="{79442F8E-BB53-59A1-AA37-B17A313F4E4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15120829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26</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window/level values programmatically</a:t>
            </a:r>
          </a:p>
          <a:p>
            <a:pPr marL="169863" lvl="1" indent="0">
              <a:buNone/>
            </a:pPr>
            <a:r>
              <a:rPr lang="en-CA" b="1" dirty="0" err="1">
                <a:latin typeface="Consolas" panose="020B0609020204030204" pitchFamily="49" charset="0"/>
              </a:rPr>
              <a:t>vd</a:t>
            </a:r>
            <a:r>
              <a:rPr lang="en-CA" b="1" dirty="0">
                <a:latin typeface="Consolas" panose="020B0609020204030204" pitchFamily="49" charset="0"/>
              </a:rPr>
              <a:t> = </a:t>
            </a:r>
            <a:r>
              <a:rPr lang="en-CA" b="1" dirty="0" err="1">
                <a:latin typeface="Consolas" panose="020B0609020204030204" pitchFamily="49" charset="0"/>
              </a:rPr>
              <a:t>v.GetDisplayNode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vd.SetAutoWindowLevel</a:t>
            </a:r>
            <a:r>
              <a:rPr lang="en-CA" b="1" dirty="0">
                <a:latin typeface="Consolas" panose="020B0609020204030204" pitchFamily="49" charset="0"/>
              </a:rPr>
              <a:t>(0)</a:t>
            </a:r>
          </a:p>
          <a:p>
            <a:pPr marL="169863" lvl="1" indent="0">
              <a:buNone/>
            </a:pPr>
            <a:r>
              <a:rPr lang="en-CA" b="1" dirty="0" err="1">
                <a:latin typeface="Consolas" panose="020B0609020204030204" pitchFamily="49" charset="0"/>
              </a:rPr>
              <a:t>vd.SetWindowLevel</a:t>
            </a:r>
            <a:r>
              <a:rPr lang="en-CA" b="1" dirty="0">
                <a:latin typeface="Consolas" panose="020B0609020204030204" pitchFamily="49" charset="0"/>
              </a:rPr>
              <a:t>(350,40)</a:t>
            </a:r>
          </a:p>
          <a:p>
            <a:pPr marL="0" indent="0">
              <a:buNone/>
            </a:pPr>
            <a:endParaRPr lang="en-CA" sz="2000" dirty="0">
              <a:latin typeface="Miriam Fixed" pitchFamily="49" charset="-79"/>
              <a:cs typeface="Miriam Fixed" pitchFamily="49" charset="-79"/>
            </a:endParaRPr>
          </a:p>
          <a:p>
            <a:r>
              <a:rPr lang="en-CA" sz="2800" dirty="0"/>
              <a:t>What methods/parameters are available:</a:t>
            </a:r>
          </a:p>
          <a:p>
            <a:pPr marL="169863" lvl="1" indent="0">
              <a:buNone/>
            </a:pPr>
            <a:r>
              <a:rPr lang="en-CA" b="1" dirty="0">
                <a:latin typeface="Consolas" panose="020B0609020204030204" pitchFamily="49" charset="0"/>
              </a:rPr>
              <a:t>help(</a:t>
            </a:r>
            <a:r>
              <a:rPr lang="en-CA" b="1" dirty="0" err="1">
                <a:latin typeface="Consolas" panose="020B0609020204030204" pitchFamily="49" charset="0"/>
              </a:rPr>
              <a:t>vd</a:t>
            </a:r>
            <a:r>
              <a:rPr lang="en-CA" b="1" dirty="0">
                <a:latin typeface="Consolas" panose="020B0609020204030204" pitchFamily="49" charset="0"/>
              </a:rPr>
              <a:t>)</a:t>
            </a:r>
          </a:p>
          <a:p>
            <a:pPr marL="169863" lvl="1" indent="0">
              <a:buNone/>
            </a:pPr>
            <a:r>
              <a:rPr lang="en-CA" dirty="0">
                <a:cs typeface="Miriam Fixed" pitchFamily="49" charset="-79"/>
              </a:rPr>
              <a:t>OR</a:t>
            </a:r>
          </a:p>
          <a:p>
            <a:pPr marL="169863" lvl="1" indent="0">
              <a:buNone/>
            </a:pPr>
            <a:r>
              <a:rPr lang="en-CA" b="1" dirty="0" err="1">
                <a:latin typeface="Consolas" panose="020B0609020204030204" pitchFamily="49" charset="0"/>
              </a:rPr>
              <a:t>vd</a:t>
            </a:r>
            <a:endParaRPr lang="en-CA" b="1" dirty="0">
              <a:latin typeface="Consolas" panose="020B0609020204030204" pitchFamily="49" charset="0"/>
            </a:endParaRPr>
          </a:p>
          <a:p>
            <a:pPr marL="169863" lvl="1" indent="0">
              <a:buNone/>
            </a:pPr>
            <a:r>
              <a:rPr lang="en-US" sz="1600" dirty="0">
                <a:latin typeface="Consolas" panose="020B0609020204030204" pitchFamily="49" charset="0"/>
              </a:rPr>
              <a:t>(</a:t>
            </a:r>
            <a:r>
              <a:rPr lang="en-US" sz="1600" dirty="0" err="1">
                <a:latin typeface="Consolas" panose="020B0609020204030204" pitchFamily="49" charset="0"/>
              </a:rPr>
              <a:t>vtkCommonCorePython.vtkMRMLScalarVolumeDisplayNode</a:t>
            </a:r>
            <a:r>
              <a:rPr lang="en-US" sz="1600" dirty="0">
                <a:latin typeface="Consolas" panose="020B0609020204030204" pitchFamily="49" charset="0"/>
              </a:rPr>
              <a:t>)0000021AD5436588</a:t>
            </a:r>
            <a:endParaRPr lang="en-CA" sz="1600" dirty="0">
              <a:latin typeface="Consolas" panose="020B0609020204030204" pitchFamily="49" charset="0"/>
            </a:endParaRPr>
          </a:p>
          <a:p>
            <a:pPr marL="171450" indent="0">
              <a:buNone/>
            </a:pPr>
            <a:r>
              <a:rPr lang="en-CA" sz="2800" dirty="0">
                <a:cs typeface="Miriam Fixed" pitchFamily="49" charset="-79"/>
                <a:hlinkClick r:id="rId3"/>
              </a:rPr>
              <a:t>http://www.slicer.org/doc/html/classes.html</a:t>
            </a:r>
            <a:endParaRPr lang="en-CA" sz="2800" dirty="0">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7" name="Footer Placeholder 2">
            <a:extLst>
              <a:ext uri="{FF2B5EF4-FFF2-40B4-BE49-F238E27FC236}">
                <a16:creationId xmlns:a16="http://schemas.microsoft.com/office/drawing/2014/main" id="{3E9F3012-5413-94CF-FB6A-915925A14E3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219883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27</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Accessing, changing voxels – using </a:t>
            </a:r>
            <a:r>
              <a:rPr lang="en-CA" sz="2800" dirty="0" err="1"/>
              <a:t>numpy</a:t>
            </a:r>
            <a:endParaRPr lang="en-CA" sz="2800" dirty="0"/>
          </a:p>
          <a:p>
            <a:r>
              <a:rPr lang="en-CA" sz="2800" dirty="0"/>
              <a:t>Get voxel value at (100,200,30) position</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 = </a:t>
            </a:r>
            <a:r>
              <a:rPr lang="en-US" sz="2000" b="1" dirty="0" err="1">
                <a:latin typeface="Consolas" panose="020B0609020204030204" pitchFamily="49" charset="0"/>
              </a:rPr>
              <a:t>slicer.util.arrayFromVolume</a:t>
            </a:r>
            <a:r>
              <a:rPr lang="en-US" sz="2000" b="1" dirty="0">
                <a:latin typeface="Consolas" panose="020B0609020204030204" pitchFamily="49" charset="0"/>
              </a:rPr>
              <a:t>(v)</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[100,200,30]</a:t>
            </a:r>
          </a:p>
          <a:p>
            <a:pPr marL="0" indent="0">
              <a:buNone/>
            </a:pPr>
            <a:r>
              <a:rPr lang="en-US" sz="2000" dirty="0">
                <a:latin typeface="Consolas" panose="020B0609020204030204" pitchFamily="49" charset="0"/>
              </a:rPr>
              <a:t>-986</a:t>
            </a:r>
          </a:p>
          <a:p>
            <a:r>
              <a:rPr lang="en-CA" sz="2800" dirty="0"/>
              <a:t>Thresholding</a:t>
            </a:r>
          </a:p>
          <a:p>
            <a:pPr marL="0" indent="0">
              <a:buNone/>
            </a:pPr>
            <a:r>
              <a:rPr lang="en-US" sz="2400" b="1" dirty="0" err="1">
                <a:latin typeface="Consolas" panose="020B0609020204030204" pitchFamily="49" charset="0"/>
              </a:rPr>
              <a:t>vaOriginal</a:t>
            </a:r>
            <a:r>
              <a:rPr lang="en-US" sz="2400" b="1" dirty="0">
                <a:latin typeface="Consolas" panose="020B0609020204030204" pitchFamily="49" charset="0"/>
              </a:rPr>
              <a:t>=</a:t>
            </a:r>
            <a:r>
              <a:rPr lang="en-US" sz="2400" b="1" dirty="0" err="1">
                <a:latin typeface="Consolas" panose="020B0609020204030204" pitchFamily="49" charset="0"/>
              </a:rPr>
              <a:t>va.copy</a:t>
            </a:r>
            <a:r>
              <a:rPr lang="en-US" sz="2400" b="1" dirty="0">
                <a:latin typeface="Consolas" panose="020B0609020204030204" pitchFamily="49" charset="0"/>
              </a:rPr>
              <a:t>()</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&lt;200] = -3000</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&gt;200] = 2000</a:t>
            </a:r>
          </a:p>
          <a:p>
            <a:pPr marL="0" indent="0">
              <a:buNone/>
            </a:pPr>
            <a:r>
              <a:rPr lang="en-US" sz="2200" b="1" dirty="0" err="1">
                <a:latin typeface="Consolas" panose="020B0609020204030204" pitchFamily="49" charset="0"/>
              </a:rPr>
              <a:t>slicer.util.arrayFromVolumeModified</a:t>
            </a:r>
            <a:r>
              <a:rPr lang="en-US" sz="2200" b="1" dirty="0">
                <a:latin typeface="Consolas" panose="020B0609020204030204" pitchFamily="49" charset="0"/>
              </a:rPr>
              <a:t>(v)</a:t>
            </a:r>
          </a:p>
          <a:p>
            <a:r>
              <a:rPr lang="en-CA" sz="2800" dirty="0"/>
              <a:t>Process with arbitrary function</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 = </a:t>
            </a:r>
            <a:r>
              <a:rPr lang="en-US" sz="2400" b="1" dirty="0" err="1">
                <a:latin typeface="Consolas" panose="020B0609020204030204" pitchFamily="49" charset="0"/>
              </a:rPr>
              <a:t>vaOriginal</a:t>
            </a:r>
            <a:r>
              <a:rPr lang="en-US" sz="2400" b="1" dirty="0">
                <a:latin typeface="Consolas" panose="020B0609020204030204" pitchFamily="49" charset="0"/>
              </a:rPr>
              <a:t>[:]*2.5-500; </a:t>
            </a:r>
            <a:r>
              <a:rPr lang="en-US" sz="2400" b="1" dirty="0" err="1">
                <a:latin typeface="Consolas" panose="020B0609020204030204" pitchFamily="49" charset="0"/>
              </a:rPr>
              <a:t>v.Modified</a:t>
            </a:r>
            <a:r>
              <a:rPr lang="en-US" sz="2400" b="1" dirty="0">
                <a:latin typeface="Consolas" panose="020B0609020204030204" pitchFamily="49" charset="0"/>
              </a:rPr>
              <a:t>()</a:t>
            </a:r>
            <a:endParaRPr lang="en-CA" sz="2400" b="1" dirty="0">
              <a:latin typeface="Consolas" panose="020B0609020204030204" pitchFamily="49" charset="0"/>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6" name="Content Placeholder 2"/>
          <p:cNvSpPr txBox="1">
            <a:spLocks/>
          </p:cNvSpPr>
          <p:nvPr/>
        </p:nvSpPr>
        <p:spPr bwMode="auto">
          <a:xfrm>
            <a:off x="5276235" y="1936463"/>
            <a:ext cx="3822045"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get voxels as a </a:t>
            </a:r>
            <a:r>
              <a:rPr lang="en-CA" sz="2000" dirty="0" err="1">
                <a:cs typeface="Miriam Fixed" pitchFamily="49" charset="-79"/>
              </a:rPr>
              <a:t>numpy</a:t>
            </a:r>
            <a:r>
              <a:rPr lang="en-CA" sz="2000" dirty="0">
                <a:cs typeface="Miriam Fixed" pitchFamily="49" charset="-79"/>
              </a:rPr>
              <a:t> array</a:t>
            </a:r>
            <a:endParaRPr lang="en-CA" sz="3200" dirty="0"/>
          </a:p>
        </p:txBody>
      </p:sp>
      <p:sp>
        <p:nvSpPr>
          <p:cNvPr id="7" name="Content Placeholder 2"/>
          <p:cNvSpPr txBox="1">
            <a:spLocks/>
          </p:cNvSpPr>
          <p:nvPr/>
        </p:nvSpPr>
        <p:spPr bwMode="auto">
          <a:xfrm>
            <a:off x="762000" y="2654014"/>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voxel value</a:t>
            </a:r>
            <a:endParaRPr lang="en-CA" sz="3200" dirty="0"/>
          </a:p>
        </p:txBody>
      </p:sp>
      <p:sp>
        <p:nvSpPr>
          <p:cNvPr id="8" name="Content Placeholder 2"/>
          <p:cNvSpPr txBox="1">
            <a:spLocks/>
          </p:cNvSpPr>
          <p:nvPr/>
        </p:nvSpPr>
        <p:spPr bwMode="auto">
          <a:xfrm>
            <a:off x="3592830" y="3593528"/>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save the original voxel values</a:t>
            </a:r>
            <a:endParaRPr lang="en-CA" sz="3200" dirty="0"/>
          </a:p>
        </p:txBody>
      </p:sp>
      <p:sp>
        <p:nvSpPr>
          <p:cNvPr id="10" name="Content Placeholder 2"/>
          <p:cNvSpPr txBox="1">
            <a:spLocks/>
          </p:cNvSpPr>
          <p:nvPr/>
        </p:nvSpPr>
        <p:spPr bwMode="auto">
          <a:xfrm>
            <a:off x="6172200" y="4862178"/>
            <a:ext cx="3390900" cy="7620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indicate to Slicer that updates are completed</a:t>
            </a:r>
            <a:endParaRPr lang="en-CA" sz="3200" dirty="0"/>
          </a:p>
        </p:txBody>
      </p:sp>
      <p:sp>
        <p:nvSpPr>
          <p:cNvPr id="12" name="Footer Placeholder 2">
            <a:extLst>
              <a:ext uri="{FF2B5EF4-FFF2-40B4-BE49-F238E27FC236}">
                <a16:creationId xmlns:a16="http://schemas.microsoft.com/office/drawing/2014/main" id="{E227042E-7B08-E2C3-B14E-9EFEADCEC72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3677147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2E456-8370-4D0D-9019-1E6E09732826}"/>
              </a:ext>
            </a:extLst>
          </p:cNvPr>
          <p:cNvPicPr>
            <a:picLocks noChangeAspect="1"/>
          </p:cNvPicPr>
          <p:nvPr/>
        </p:nvPicPr>
        <p:blipFill>
          <a:blip r:embed="rId3"/>
          <a:stretch>
            <a:fillRect/>
          </a:stretch>
        </p:blipFill>
        <p:spPr>
          <a:xfrm>
            <a:off x="1905000" y="1362933"/>
            <a:ext cx="5939852" cy="4612417"/>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28</a:t>
            </a:fld>
            <a:r>
              <a:rPr lang="en-US" dirty="0"/>
              <a:t> -</a:t>
            </a:r>
          </a:p>
        </p:txBody>
      </p:sp>
      <p:sp>
        <p:nvSpPr>
          <p:cNvPr id="4" name="Content Placeholder 2"/>
          <p:cNvSpPr txBox="1">
            <a:spLocks/>
          </p:cNvSpPr>
          <p:nvPr/>
        </p:nvSpPr>
        <p:spPr bwMode="auto">
          <a:xfrm>
            <a:off x="419100" y="838199"/>
            <a:ext cx="8267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lgn="ctr">
              <a:buNone/>
            </a:pPr>
            <a:r>
              <a:rPr lang="en-CA" sz="2000" dirty="0">
                <a:cs typeface="Miriam Fixed" pitchFamily="49" charset="-79"/>
                <a:hlinkClick r:id="rId4"/>
              </a:rPr>
              <a:t>http://perk-software.cs.queensu.ca/plus/doc/nightly/modelcatalog/</a:t>
            </a:r>
            <a:endParaRPr lang="en-CA" sz="2000" dirty="0">
              <a:cs typeface="Miriam Fixed" pitchFamily="49" charset="-79"/>
            </a:endParaRPr>
          </a:p>
          <a:p>
            <a:pPr marL="169862" lvl="1" indent="0" algn="ctr">
              <a:buNone/>
            </a:pPr>
            <a:endParaRPr lang="en-CA" sz="32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Load model</a:t>
            </a:r>
          </a:p>
        </p:txBody>
      </p:sp>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876800"/>
            <a:ext cx="201168" cy="304800"/>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Footer Placeholder 2">
            <a:extLst>
              <a:ext uri="{FF2B5EF4-FFF2-40B4-BE49-F238E27FC236}">
                <a16:creationId xmlns:a16="http://schemas.microsoft.com/office/drawing/2014/main" id="{42DC4FA9-2750-C5FC-0048-8157DA2DCA5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8415953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29</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model color programmatically</a:t>
            </a:r>
          </a:p>
          <a:p>
            <a:pPr marL="169863" lvl="1" indent="0">
              <a:buNone/>
            </a:pPr>
            <a:r>
              <a:rPr lang="en-CA" b="1" dirty="0">
                <a:latin typeface="Consolas" panose="020B0609020204030204" pitchFamily="49" charset="0"/>
              </a:rPr>
              <a:t>c = </a:t>
            </a:r>
            <a:r>
              <a:rPr lang="en-CA" b="1" dirty="0" err="1">
                <a:latin typeface="Consolas" panose="020B0609020204030204" pitchFamily="49" charset="0"/>
              </a:rPr>
              <a:t>getNode</a:t>
            </a:r>
            <a:r>
              <a:rPr lang="en-CA" b="1" dirty="0">
                <a:latin typeface="Consolas" panose="020B0609020204030204" pitchFamily="49" charset="0"/>
              </a:rPr>
              <a:t>('Cautery')</a:t>
            </a:r>
          </a:p>
          <a:p>
            <a:pPr marL="169863" lvl="1" indent="0">
              <a:buNone/>
            </a:pPr>
            <a:r>
              <a:rPr lang="en-CA" b="1" dirty="0">
                <a:latin typeface="Consolas" panose="020B0609020204030204" pitchFamily="49" charset="0"/>
              </a:rPr>
              <a:t>cd = </a:t>
            </a:r>
            <a:r>
              <a:rPr lang="en-CA" b="1" dirty="0" err="1">
                <a:latin typeface="Consolas" panose="020B0609020204030204" pitchFamily="49" charset="0"/>
              </a:rPr>
              <a:t>c.GetDisplayNode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cd.SetColor</a:t>
            </a:r>
            <a:r>
              <a:rPr lang="en-CA" b="1" dirty="0">
                <a:latin typeface="Consolas" panose="020B0609020204030204" pitchFamily="49" charset="0"/>
              </a:rPr>
              <a:t>(1,0,0)</a:t>
            </a:r>
          </a:p>
          <a:p>
            <a:r>
              <a:rPr lang="en-US" sz="2800" dirty="0"/>
              <a:t>Change model to a sphere</a:t>
            </a:r>
          </a:p>
          <a:p>
            <a:pPr marL="169863" lvl="1" indent="0">
              <a:buNone/>
            </a:pPr>
            <a:r>
              <a:rPr lang="en-CA" b="1" dirty="0">
                <a:latin typeface="Consolas" panose="020B0609020204030204" pitchFamily="49" charset="0"/>
              </a:rPr>
              <a:t>s = </a:t>
            </a:r>
            <a:r>
              <a:rPr lang="en-CA" b="1" dirty="0" err="1">
                <a:latin typeface="Consolas" panose="020B0609020204030204" pitchFamily="49" charset="0"/>
              </a:rPr>
              <a:t>vtk.vtkSphereSource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s.SetRadius</a:t>
            </a:r>
            <a:r>
              <a:rPr lang="en-CA" b="1" dirty="0">
                <a:latin typeface="Consolas" panose="020B0609020204030204" pitchFamily="49" charset="0"/>
              </a:rPr>
              <a:t>(30)</a:t>
            </a:r>
          </a:p>
          <a:p>
            <a:pPr marL="169863" lvl="1" indent="0">
              <a:buNone/>
            </a:pPr>
            <a:r>
              <a:rPr lang="en-CA" b="1" dirty="0" err="1">
                <a:latin typeface="Consolas" panose="020B0609020204030204" pitchFamily="49" charset="0"/>
              </a:rPr>
              <a:t>s.SetCenter</a:t>
            </a:r>
            <a:r>
              <a:rPr lang="en-CA" b="1" dirty="0">
                <a:latin typeface="Consolas" panose="020B0609020204030204" pitchFamily="49" charset="0"/>
              </a:rPr>
              <a:t>(30,40,60)</a:t>
            </a:r>
          </a:p>
          <a:p>
            <a:pPr marL="169863" lvl="1" indent="0">
              <a:buNone/>
            </a:pPr>
            <a:r>
              <a:rPr lang="en-CA" b="1" dirty="0" err="1">
                <a:latin typeface="Consolas" panose="020B0609020204030204" pitchFamily="49" charset="0"/>
              </a:rPr>
              <a:t>s.Update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c.SetAndObservePolyData</a:t>
            </a:r>
            <a:r>
              <a:rPr lang="en-CA" b="1" dirty="0">
                <a:latin typeface="Consolas" panose="020B0609020204030204" pitchFamily="49" charset="0"/>
              </a:rPr>
              <a:t>(</a:t>
            </a:r>
            <a:r>
              <a:rPr lang="en-CA" b="1" dirty="0" err="1">
                <a:latin typeface="Consolas" panose="020B0609020204030204" pitchFamily="49" charset="0"/>
              </a:rPr>
              <a:t>s.GetOutput</a:t>
            </a:r>
            <a:r>
              <a:rPr lang="en-CA" b="1" dirty="0">
                <a:latin typeface="Consolas" panose="020B0609020204030204" pitchFamily="49" charset="0"/>
              </a:rPr>
              <a:t>())</a:t>
            </a:r>
          </a:p>
          <a:p>
            <a:pPr marL="0" indent="0">
              <a:buNone/>
            </a:pPr>
            <a:endParaRPr lang="en-CA" sz="1400" b="1" dirty="0">
              <a:highlight>
                <a:srgbClr val="399AB5"/>
              </a:highlight>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Models</a:t>
            </a:r>
          </a:p>
        </p:txBody>
      </p:sp>
      <p:sp>
        <p:nvSpPr>
          <p:cNvPr id="7" name="Footer Placeholder 2">
            <a:extLst>
              <a:ext uri="{FF2B5EF4-FFF2-40B4-BE49-F238E27FC236}">
                <a16:creationId xmlns:a16="http://schemas.microsoft.com/office/drawing/2014/main" id="{F27221A6-2FD2-61F7-DF83-F94C5A276EF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69716749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D564D4FF-29A9-4492-A753-07BDDFE75F5C}"/>
              </a:ext>
            </a:extLst>
          </p:cNvPr>
          <p:cNvCxnSpPr>
            <a:cxnSpLocks/>
          </p:cNvCxnSpPr>
          <p:nvPr/>
        </p:nvCxnSpPr>
        <p:spPr>
          <a:xfrm>
            <a:off x="1295400" y="1905000"/>
            <a:ext cx="0" cy="349362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B3D90E2-D700-48AF-9F09-EDC04B9A3D7A}"/>
              </a:ext>
            </a:extLst>
          </p:cNvPr>
          <p:cNvCxnSpPr>
            <a:cxnSpLocks/>
          </p:cNvCxnSpPr>
          <p:nvPr/>
        </p:nvCxnSpPr>
        <p:spPr>
          <a:xfrm>
            <a:off x="6695061" y="2814372"/>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22B5A1-F7CF-4AA0-B09A-B9054A1005B2}"/>
              </a:ext>
            </a:extLst>
          </p:cNvPr>
          <p:cNvCxnSpPr>
            <a:cxnSpLocks/>
          </p:cNvCxnSpPr>
          <p:nvPr/>
        </p:nvCxnSpPr>
        <p:spPr>
          <a:xfrm>
            <a:off x="3886200" y="2981920"/>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174540" y="292735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00400" y="35814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048000" y="46609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1905000" y="1905000"/>
            <a:ext cx="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application architecture</a:t>
            </a:r>
          </a:p>
        </p:txBody>
      </p:sp>
      <p:sp>
        <p:nvSpPr>
          <p:cNvPr id="8" name="Rounded Rectangle 7"/>
          <p:cNvSpPr/>
          <p:nvPr/>
        </p:nvSpPr>
        <p:spPr>
          <a:xfrm>
            <a:off x="533399" y="5257800"/>
            <a:ext cx="8283105" cy="609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Libraries (Qt, VTK, ITK, CTK, Python, numpy,…)</a:t>
            </a:r>
            <a:endParaRPr lang="en-US" sz="2800" i="1" dirty="0"/>
          </a:p>
        </p:txBody>
      </p:sp>
      <p:sp>
        <p:nvSpPr>
          <p:cNvPr id="11" name="Rounded Rectangle 10"/>
          <p:cNvSpPr/>
          <p:nvPr/>
        </p:nvSpPr>
        <p:spPr>
          <a:xfrm>
            <a:off x="3657600" y="26543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A</a:t>
            </a:r>
            <a:endParaRPr lang="en-US" sz="2800" i="1" dirty="0"/>
          </a:p>
        </p:txBody>
      </p:sp>
      <p:sp>
        <p:nvSpPr>
          <p:cNvPr id="92" name="Rounded Rectangle 91"/>
          <p:cNvSpPr/>
          <p:nvPr/>
        </p:nvSpPr>
        <p:spPr>
          <a:xfrm>
            <a:off x="533400" y="1143000"/>
            <a:ext cx="5460264" cy="94615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Slicer application core</a:t>
            </a:r>
            <a:endParaRPr lang="en-US" sz="2800" i="1" dirty="0"/>
          </a:p>
        </p:txBody>
      </p:sp>
      <p:sp>
        <p:nvSpPr>
          <p:cNvPr id="10" name="Rounded Rectangle 10"/>
          <p:cNvSpPr/>
          <p:nvPr/>
        </p:nvSpPr>
        <p:spPr>
          <a:xfrm>
            <a:off x="3657600" y="3304417"/>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B</a:t>
            </a:r>
            <a:endParaRPr lang="en-US" sz="2800" i="1" dirty="0"/>
          </a:p>
        </p:txBody>
      </p:sp>
      <p:sp>
        <p:nvSpPr>
          <p:cNvPr id="12" name="Rounded Rectangle 10"/>
          <p:cNvSpPr/>
          <p:nvPr/>
        </p:nvSpPr>
        <p:spPr>
          <a:xfrm>
            <a:off x="3657600" y="44196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N</a:t>
            </a:r>
            <a:endParaRPr lang="en-US" sz="2800" i="1" dirty="0"/>
          </a:p>
        </p:txBody>
      </p:sp>
      <p:sp>
        <p:nvSpPr>
          <p:cNvPr id="13" name="Content Placeholder 2"/>
          <p:cNvSpPr txBox="1">
            <a:spLocks/>
          </p:cNvSpPr>
          <p:nvPr/>
        </p:nvSpPr>
        <p:spPr bwMode="auto">
          <a:xfrm>
            <a:off x="4698264" y="3832983"/>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18" name="Rounded Rectangle 10"/>
          <p:cNvSpPr/>
          <p:nvPr/>
        </p:nvSpPr>
        <p:spPr>
          <a:xfrm>
            <a:off x="6450864" y="2331803"/>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X</a:t>
            </a:r>
            <a:endParaRPr lang="en-US" sz="2800" i="1" dirty="0"/>
          </a:p>
        </p:txBody>
      </p:sp>
      <p:sp>
        <p:nvSpPr>
          <p:cNvPr id="19" name="Rounded Rectangle 10"/>
          <p:cNvSpPr/>
          <p:nvPr/>
        </p:nvSpPr>
        <p:spPr>
          <a:xfrm>
            <a:off x="6450864" y="298192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Y</a:t>
            </a:r>
            <a:endParaRPr lang="en-US" sz="2800" i="1" dirty="0"/>
          </a:p>
        </p:txBody>
      </p:sp>
      <p:sp>
        <p:nvSpPr>
          <p:cNvPr id="20" name="Rounded Rectangle 10"/>
          <p:cNvSpPr/>
          <p:nvPr/>
        </p:nvSpPr>
        <p:spPr>
          <a:xfrm>
            <a:off x="6450864" y="41021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Z</a:t>
            </a:r>
            <a:endParaRPr lang="en-US" sz="2800" i="1" dirty="0"/>
          </a:p>
        </p:txBody>
      </p:sp>
      <p:sp>
        <p:nvSpPr>
          <p:cNvPr id="21" name="Content Placeholder 2"/>
          <p:cNvSpPr txBox="1">
            <a:spLocks/>
          </p:cNvSpPr>
          <p:nvPr/>
        </p:nvSpPr>
        <p:spPr bwMode="auto">
          <a:xfrm>
            <a:off x="7289064" y="3510486"/>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4" name="Rectangle: Rounded Corners 3"/>
          <p:cNvSpPr/>
          <p:nvPr/>
        </p:nvSpPr>
        <p:spPr>
          <a:xfrm>
            <a:off x="6225705" y="2115903"/>
            <a:ext cx="2590800" cy="2760897"/>
          </a:xfrm>
          <a:prstGeom prst="round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 name="Content Placeholder 2"/>
          <p:cNvSpPr txBox="1">
            <a:spLocks/>
          </p:cNvSpPr>
          <p:nvPr/>
        </p:nvSpPr>
        <p:spPr bwMode="auto">
          <a:xfrm>
            <a:off x="6577680" y="1582503"/>
            <a:ext cx="1879968"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Extensions</a:t>
            </a:r>
          </a:p>
        </p:txBody>
      </p:sp>
      <p:cxnSp>
        <p:nvCxnSpPr>
          <p:cNvPr id="7" name="Straight Connector 6"/>
          <p:cNvCxnSpPr>
            <a:cxnSpLocks/>
          </p:cNvCxnSpPr>
          <p:nvPr/>
        </p:nvCxnSpPr>
        <p:spPr>
          <a:xfrm>
            <a:off x="3263532" y="224155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3124200" y="2594324"/>
            <a:ext cx="3607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a:off x="2895600" y="3244441"/>
            <a:ext cx="38002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2895600" y="4361097"/>
            <a:ext cx="380023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ounded Rectangle 10"/>
          <p:cNvSpPr/>
          <p:nvPr/>
        </p:nvSpPr>
        <p:spPr>
          <a:xfrm>
            <a:off x="533400" y="2209800"/>
            <a:ext cx="2819400" cy="28956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MRML scene</a:t>
            </a:r>
            <a:endParaRPr lang="en-US" sz="2800" i="1" dirty="0"/>
          </a:p>
        </p:txBody>
      </p:sp>
      <p:sp>
        <p:nvSpPr>
          <p:cNvPr id="35" name="Footer Placeholder 2">
            <a:extLst>
              <a:ext uri="{FF2B5EF4-FFF2-40B4-BE49-F238E27FC236}">
                <a16:creationId xmlns:a16="http://schemas.microsoft.com/office/drawing/2014/main" id="{9F6E6542-1780-0959-CADF-E73AA82F8C1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6905737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6174"/>
          <a:stretch/>
        </p:blipFill>
        <p:spPr>
          <a:xfrm>
            <a:off x="4419600" y="1531640"/>
            <a:ext cx="4632266" cy="4495800"/>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30</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Create 2 markup points (this creates a markup fiducial list node named ‘F’)</a:t>
            </a:r>
          </a:p>
          <a:p>
            <a:r>
              <a:rPr lang="en-CA" sz="2800" dirty="0"/>
              <a:t>Get markup position</a:t>
            </a:r>
          </a:p>
          <a:p>
            <a:pPr marL="169863" lvl="1" indent="0">
              <a:buNone/>
            </a:pPr>
            <a:r>
              <a:rPr lang="en-CA" b="1" dirty="0">
                <a:latin typeface="Consolas" panose="020B0609020204030204" pitchFamily="49" charset="0"/>
              </a:rPr>
              <a:t>f = </a:t>
            </a:r>
            <a:r>
              <a:rPr lang="en-CA" b="1" dirty="0" err="1">
                <a:latin typeface="Consolas" panose="020B0609020204030204" pitchFamily="49" charset="0"/>
              </a:rPr>
              <a:t>getNode</a:t>
            </a:r>
            <a:r>
              <a:rPr lang="en-CA" b="1" dirty="0">
                <a:latin typeface="Consolas" panose="020B0609020204030204" pitchFamily="49" charset="0"/>
              </a:rPr>
              <a:t>('F')</a:t>
            </a:r>
          </a:p>
          <a:p>
            <a:pPr marL="169863" lvl="1" indent="0">
              <a:buNone/>
            </a:pPr>
            <a:r>
              <a:rPr lang="en-CA" b="1" dirty="0" err="1">
                <a:latin typeface="Consolas" panose="020B0609020204030204" pitchFamily="49" charset="0"/>
              </a:rPr>
              <a:t>pos</a:t>
            </a:r>
            <a:r>
              <a:rPr lang="en-CA" b="1" dirty="0">
                <a:latin typeface="Consolas" panose="020B0609020204030204" pitchFamily="49" charset="0"/>
              </a:rPr>
              <a:t>=[0,0,0]</a:t>
            </a:r>
          </a:p>
          <a:p>
            <a:pPr marL="169863" lvl="1" indent="0">
              <a:buNone/>
            </a:pPr>
            <a:r>
              <a:rPr lang="en-CA" b="1" dirty="0" err="1">
                <a:latin typeface="Consolas" panose="020B0609020204030204" pitchFamily="49" charset="0"/>
              </a:rPr>
              <a:t>f.GetNthFiducialPosition</a:t>
            </a:r>
            <a:r>
              <a:rPr lang="en-CA" b="1" dirty="0">
                <a:latin typeface="Consolas" panose="020B0609020204030204" pitchFamily="49" charset="0"/>
              </a:rPr>
              <a:t>(0,pos)</a:t>
            </a:r>
          </a:p>
          <a:p>
            <a:pPr marL="169863" lvl="1" indent="0">
              <a:buNone/>
            </a:pPr>
            <a:r>
              <a:rPr lang="en-CA" b="1" dirty="0" err="1">
                <a:latin typeface="Consolas" panose="020B0609020204030204" pitchFamily="49" charset="0"/>
              </a:rPr>
              <a:t>pos</a:t>
            </a:r>
            <a:endParaRPr lang="en-CA" b="1" dirty="0">
              <a:latin typeface="Consolas" panose="020B0609020204030204" pitchFamily="49" charset="0"/>
            </a:endParaRPr>
          </a:p>
          <a:p>
            <a:pPr marL="169863" lvl="1" indent="0">
              <a:buNone/>
            </a:pPr>
            <a:r>
              <a:rPr lang="en-US" sz="1800" dirty="0">
                <a:latin typeface="Consolas" panose="020B0609020204030204" pitchFamily="49" charset="0"/>
              </a:rPr>
              <a:t>[58.93727622783058,</a:t>
            </a:r>
            <a:br>
              <a:rPr lang="en-US" sz="1800" dirty="0">
                <a:latin typeface="Consolas" panose="020B0609020204030204" pitchFamily="49" charset="0"/>
              </a:rPr>
            </a:br>
            <a:r>
              <a:rPr lang="en-US" sz="1800" dirty="0">
                <a:latin typeface="Consolas" panose="020B0609020204030204" pitchFamily="49" charset="0"/>
              </a:rPr>
              <a:t> 45.58082600473318,</a:t>
            </a:r>
            <a:br>
              <a:rPr lang="en-US" sz="1800" dirty="0">
                <a:latin typeface="Consolas" panose="020B0609020204030204" pitchFamily="49" charset="0"/>
              </a:rPr>
            </a:br>
            <a:r>
              <a:rPr lang="en-US" sz="1800" dirty="0">
                <a:latin typeface="Consolas" panose="020B0609020204030204" pitchFamily="49" charset="0"/>
              </a:rPr>
              <a:t> -170.2500000000001]</a:t>
            </a:r>
          </a:p>
          <a:p>
            <a:pPr marL="0" indent="0">
              <a:buNone/>
            </a:pPr>
            <a:endParaRPr lang="en-CA" b="1" dirty="0">
              <a:highlight>
                <a:srgbClr val="FFFF00"/>
              </a:highlight>
              <a:latin typeface="Miriam Fixed" pitchFamily="49" charset="-79"/>
              <a:cs typeface="Miriam Fixed" pitchFamily="49" charset="-79"/>
            </a:endParaRPr>
          </a:p>
          <a:p>
            <a:pPr marL="0" indent="0">
              <a:buNone/>
            </a:pPr>
            <a:endParaRPr lang="en-CA" b="1" dirty="0">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Markups</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225" y="217331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Content Placeholder 2"/>
          <p:cNvSpPr txBox="1">
            <a:spLocks/>
          </p:cNvSpPr>
          <p:nvPr/>
        </p:nvSpPr>
        <p:spPr bwMode="auto">
          <a:xfrm>
            <a:off x="5493324" y="2569597"/>
            <a:ext cx="1364675"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1, 3</a:t>
            </a:r>
          </a:p>
          <a:p>
            <a:pPr marL="627062" lvl="1" indent="-457200">
              <a:buFont typeface="Wingdings"/>
              <a:buChar char="Ø"/>
            </a:pPr>
            <a:endParaRPr lang="en-CA" sz="3200" dirty="0">
              <a:solidFill>
                <a:schemeClr val="bg1"/>
              </a:solidFill>
            </a:endParaRP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920" y="441352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p:nvSpPr>
        <p:spPr bwMode="auto">
          <a:xfrm>
            <a:off x="5244480" y="4142758"/>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2</a:t>
            </a:r>
          </a:p>
          <a:p>
            <a:pPr marL="627062" lvl="1" indent="-457200">
              <a:buFont typeface="Wingdings"/>
              <a:buChar char="Ø"/>
            </a:pPr>
            <a:endParaRPr lang="en-CA" sz="3200" dirty="0">
              <a:solidFill>
                <a:schemeClr val="bg1"/>
              </a:solidFill>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319" y="509012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Content Placeholder 2"/>
          <p:cNvSpPr txBox="1">
            <a:spLocks/>
          </p:cNvSpPr>
          <p:nvPr/>
        </p:nvSpPr>
        <p:spPr bwMode="auto">
          <a:xfrm>
            <a:off x="6713419" y="5486399"/>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4</a:t>
            </a:r>
          </a:p>
          <a:p>
            <a:pPr marL="627062" lvl="1" indent="-457200">
              <a:buFont typeface="Wingdings"/>
              <a:buChar char="Ø"/>
            </a:pPr>
            <a:endParaRPr lang="en-CA" sz="3200" dirty="0">
              <a:solidFill>
                <a:schemeClr val="bg1"/>
              </a:solidFill>
            </a:endParaRPr>
          </a:p>
        </p:txBody>
      </p:sp>
      <p:sp>
        <p:nvSpPr>
          <p:cNvPr id="15" name="Footer Placeholder 2">
            <a:extLst>
              <a:ext uri="{FF2B5EF4-FFF2-40B4-BE49-F238E27FC236}">
                <a16:creationId xmlns:a16="http://schemas.microsoft.com/office/drawing/2014/main" id="{7EF1ECB0-3CF0-9A07-BF71-007F3777B8D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73767090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31</a:t>
            </a:fld>
            <a:r>
              <a:rPr lang="en-US" dirty="0"/>
              <a:t> -</a:t>
            </a:r>
          </a:p>
        </p:txBody>
      </p:sp>
      <p:sp>
        <p:nvSpPr>
          <p:cNvPr id="4" name="Content Placeholder 2"/>
          <p:cNvSpPr txBox="1">
            <a:spLocks/>
          </p:cNvSpPr>
          <p:nvPr/>
        </p:nvSpPr>
        <p:spPr bwMode="auto">
          <a:xfrm>
            <a:off x="304800" y="7620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lvl="1" indent="0">
              <a:buNone/>
            </a:pPr>
            <a:r>
              <a:rPr lang="en-CA" sz="1800" b="1" dirty="0">
                <a:latin typeface="Consolas" panose="020B0609020204030204" pitchFamily="49" charset="0"/>
              </a:rPr>
              <a:t>def </a:t>
            </a:r>
            <a:r>
              <a:rPr lang="en-CA" sz="1800" b="1" dirty="0" err="1">
                <a:latin typeface="Consolas" panose="020B0609020204030204" pitchFamily="49" charset="0"/>
              </a:rPr>
              <a:t>printPos</a:t>
            </a:r>
            <a:r>
              <a:rPr lang="en-CA" sz="1800" b="1" dirty="0">
                <a:latin typeface="Consolas" panose="020B0609020204030204" pitchFamily="49" charset="0"/>
              </a:rPr>
              <a:t>(caller=None, event=None): </a:t>
            </a:r>
          </a:p>
          <a:p>
            <a:pPr marL="169863" lvl="1" indent="0">
              <a:buNone/>
            </a:pPr>
            <a:r>
              <a:rPr lang="en-CA" sz="1800" b="1" dirty="0">
                <a:latin typeface="Consolas" panose="020B0609020204030204" pitchFamily="49" charset="0"/>
              </a:rPr>
              <a:t>  f = </a:t>
            </a:r>
            <a:r>
              <a:rPr lang="en-CA" sz="1800" b="1" dirty="0" err="1">
                <a:latin typeface="Consolas" panose="020B0609020204030204" pitchFamily="49" charset="0"/>
              </a:rPr>
              <a:t>getNode</a:t>
            </a:r>
            <a:r>
              <a:rPr lang="en-CA" sz="1800" b="1" dirty="0">
                <a:latin typeface="Consolas" panose="020B0609020204030204" pitchFamily="49" charset="0"/>
              </a:rPr>
              <a:t>('F')</a:t>
            </a:r>
          </a:p>
          <a:p>
            <a:pPr marL="169863" lvl="1" indent="0">
              <a:buNone/>
            </a:pPr>
            <a:r>
              <a:rPr lang="en-CA" sz="1800" b="1" dirty="0">
                <a:latin typeface="Consolas" panose="020B0609020204030204" pitchFamily="49" charset="0"/>
              </a:rPr>
              <a:t>  </a:t>
            </a:r>
            <a:r>
              <a:rPr lang="en-CA" sz="1800" b="1" dirty="0" err="1">
                <a:latin typeface="Consolas" panose="020B0609020204030204" pitchFamily="49" charset="0"/>
              </a:rPr>
              <a:t>pos</a:t>
            </a:r>
            <a:r>
              <a:rPr lang="en-CA" sz="1800" b="1" dirty="0">
                <a:latin typeface="Consolas" panose="020B0609020204030204" pitchFamily="49" charset="0"/>
              </a:rPr>
              <a:t>=[0,0,0]</a:t>
            </a:r>
          </a:p>
          <a:p>
            <a:pPr marL="169863" lvl="1" indent="0">
              <a:buNone/>
            </a:pPr>
            <a:r>
              <a:rPr lang="en-CA" sz="1800" b="1" dirty="0">
                <a:latin typeface="Consolas" panose="020B0609020204030204" pitchFamily="49" charset="0"/>
              </a:rPr>
              <a:t>  </a:t>
            </a:r>
            <a:r>
              <a:rPr lang="en-CA" sz="1800" b="1" dirty="0" err="1">
                <a:latin typeface="Consolas" panose="020B0609020204030204" pitchFamily="49" charset="0"/>
              </a:rPr>
              <a:t>f.GetNthFiducialPosition</a:t>
            </a:r>
            <a:r>
              <a:rPr lang="en-CA" sz="1800" b="1" dirty="0">
                <a:latin typeface="Consolas" panose="020B0609020204030204" pitchFamily="49" charset="0"/>
              </a:rPr>
              <a:t>(0,pos)</a:t>
            </a:r>
          </a:p>
          <a:p>
            <a:pPr marL="169863" lvl="1" indent="0">
              <a:buNone/>
            </a:pPr>
            <a:r>
              <a:rPr lang="en-CA" sz="1800" b="1" dirty="0">
                <a:latin typeface="Consolas" panose="020B0609020204030204" pitchFamily="49" charset="0"/>
              </a:rPr>
              <a:t>  print(</a:t>
            </a:r>
            <a:r>
              <a:rPr lang="en-CA" sz="1800" b="1" dirty="0" err="1">
                <a:latin typeface="Consolas" panose="020B0609020204030204" pitchFamily="49" charset="0"/>
              </a:rPr>
              <a:t>pos</a:t>
            </a:r>
            <a:r>
              <a:rPr lang="en-CA" sz="1800" b="1" dirty="0">
                <a:latin typeface="Consolas" panose="020B0609020204030204" pitchFamily="49" charset="0"/>
              </a:rPr>
              <a:t>)</a:t>
            </a: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printPos</a:t>
            </a:r>
            <a:r>
              <a:rPr lang="en-CA" sz="1800" b="1" dirty="0">
                <a:latin typeface="Consolas" panose="020B0609020204030204" pitchFamily="49" charset="0"/>
              </a:rPr>
              <a:t>()</a:t>
            </a:r>
          </a:p>
          <a:p>
            <a:pPr marL="169863" lvl="1" indent="0">
              <a:buNone/>
            </a:pPr>
            <a:r>
              <a:rPr lang="en-US" sz="1800" b="1" dirty="0">
                <a:latin typeface="Consolas" panose="020B0609020204030204" pitchFamily="49" charset="0"/>
              </a:rPr>
              <a:t>[58.93727622783058, 45.58082600473318, -170.2500000000001]</a:t>
            </a:r>
            <a:endParaRPr lang="en-CA" sz="1800" b="1" dirty="0">
              <a:latin typeface="Consolas" panose="020B0609020204030204" pitchFamily="49" charset="0"/>
            </a:endParaRP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obsTag</a:t>
            </a:r>
            <a:r>
              <a:rPr lang="en-CA" sz="1800" b="1" dirty="0">
                <a:latin typeface="Consolas" panose="020B0609020204030204" pitchFamily="49" charset="0"/>
              </a:rPr>
              <a:t>=</a:t>
            </a:r>
            <a:r>
              <a:rPr lang="en-CA" sz="1800" b="1" dirty="0" err="1">
                <a:latin typeface="Consolas" panose="020B0609020204030204" pitchFamily="49" charset="0"/>
              </a:rPr>
              <a:t>f.AddObserver</a:t>
            </a:r>
            <a:r>
              <a:rPr lang="en-CA" sz="1800" b="1" dirty="0">
                <a:latin typeface="Consolas" panose="020B0609020204030204" pitchFamily="49" charset="0"/>
              </a:rPr>
              <a:t>(</a:t>
            </a:r>
            <a:r>
              <a:rPr lang="en-CA" sz="1800" b="1" dirty="0" err="1">
                <a:latin typeface="Consolas" panose="020B0609020204030204" pitchFamily="49" charset="0"/>
              </a:rPr>
              <a:t>slicer.vtkMRMLMarkupsNode.PointModifiedEvent</a:t>
            </a:r>
            <a:r>
              <a:rPr lang="en-CA" sz="1800" b="1" dirty="0">
                <a:latin typeface="Consolas" panose="020B0609020204030204" pitchFamily="49" charset="0"/>
              </a:rPr>
              <a:t>, </a:t>
            </a:r>
            <a:r>
              <a:rPr lang="en-CA" sz="1800" b="1" dirty="0" err="1">
                <a:latin typeface="Consolas" panose="020B0609020204030204" pitchFamily="49" charset="0"/>
              </a:rPr>
              <a:t>printPos</a:t>
            </a:r>
            <a:r>
              <a:rPr lang="en-CA" sz="1800" b="1" dirty="0">
                <a:latin typeface="Consolas" panose="020B0609020204030204" pitchFamily="49" charset="0"/>
              </a:rPr>
              <a:t>)</a:t>
            </a:r>
          </a:p>
          <a:p>
            <a:pPr marL="169863" lvl="1" indent="0">
              <a:buNone/>
            </a:pPr>
            <a:endParaRPr lang="en-CA" sz="1800" b="1" dirty="0">
              <a:latin typeface="Consolas" panose="020B0609020204030204" pitchFamily="49" charset="0"/>
            </a:endParaRPr>
          </a:p>
          <a:p>
            <a:pPr marL="171450" indent="0">
              <a:buNone/>
            </a:pPr>
            <a:r>
              <a:rPr lang="en-US" sz="1200" dirty="0">
                <a:latin typeface="Consolas" panose="020B0609020204030204" pitchFamily="49" charset="0"/>
              </a:rPr>
              <a:t>[20.267904116373643, 4.977985287703447, -170.2500000000001]</a:t>
            </a:r>
          </a:p>
          <a:p>
            <a:pPr marL="171450" indent="0">
              <a:buNone/>
            </a:pPr>
            <a:r>
              <a:rPr lang="en-US" sz="1200" dirty="0">
                <a:latin typeface="Consolas" panose="020B0609020204030204" pitchFamily="49" charset="0"/>
              </a:rPr>
              <a:t>[21.92516292115039, 1.6634676781499849, -170.2500000000001]</a:t>
            </a:r>
          </a:p>
          <a:p>
            <a:pPr marL="171450" indent="0">
              <a:buNone/>
            </a:pPr>
            <a:r>
              <a:rPr lang="en-US" sz="1200" dirty="0">
                <a:latin typeface="Consolas" panose="020B0609020204030204" pitchFamily="49" charset="0"/>
              </a:rPr>
              <a:t>[22.477582522742637, 1.1110480765577364, -170.2500000000001]</a:t>
            </a:r>
          </a:p>
          <a:p>
            <a:pPr marL="171450" indent="0">
              <a:buNone/>
            </a:pPr>
            <a:r>
              <a:rPr lang="en-US" sz="1200" dirty="0">
                <a:latin typeface="Consolas" panose="020B0609020204030204" pitchFamily="49" charset="0"/>
              </a:rPr>
              <a:t>[24.687260929111574, 0.5586284749655164, -170.2500000000001]</a:t>
            </a:r>
          </a:p>
          <a:p>
            <a:pPr marL="171450" indent="0">
              <a:buNone/>
            </a:pPr>
            <a:r>
              <a:rPr lang="en-US" sz="1200" dirty="0">
                <a:latin typeface="Consolas" panose="020B0609020204030204" pitchFamily="49" charset="0"/>
              </a:rPr>
              <a:t>[26.34451973388832, 0.00620887337326792, -170.2500000000001]</a:t>
            </a:r>
          </a:p>
          <a:p>
            <a:pPr marL="169863" lvl="1" indent="0">
              <a:buNone/>
            </a:pPr>
            <a:r>
              <a:rPr lang="en-CA" sz="1800" b="1" dirty="0" err="1">
                <a:latin typeface="Consolas" panose="020B0609020204030204" pitchFamily="49" charset="0"/>
              </a:rPr>
              <a:t>f.RemoveObserver</a:t>
            </a:r>
            <a:r>
              <a:rPr lang="en-CA" sz="1800" b="1" dirty="0">
                <a:latin typeface="Consolas" panose="020B0609020204030204" pitchFamily="49" charset="0"/>
              </a:rPr>
              <a:t>(</a:t>
            </a:r>
            <a:r>
              <a:rPr lang="en-CA" sz="1800" b="1" dirty="0" err="1">
                <a:latin typeface="Consolas" panose="020B0609020204030204" pitchFamily="49" charset="0"/>
              </a:rPr>
              <a:t>obsTag</a:t>
            </a:r>
            <a:r>
              <a:rPr lang="en-CA" sz="1800" b="1" dirty="0">
                <a:latin typeface="Consolas" panose="020B0609020204030204" pitchFamily="49" charset="0"/>
              </a:rPr>
              <a:t>)</a:t>
            </a:r>
          </a:p>
        </p:txBody>
      </p:sp>
      <p:sp>
        <p:nvSpPr>
          <p:cNvPr id="5" name="Title 1"/>
          <p:cNvSpPr txBox="1">
            <a:spLocks/>
          </p:cNvSpPr>
          <p:nvPr/>
        </p:nvSpPr>
        <p:spPr bwMode="auto">
          <a:xfrm>
            <a:off x="45720" y="-79902"/>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Observing MRML objects</a:t>
            </a:r>
          </a:p>
        </p:txBody>
      </p:sp>
      <p:sp>
        <p:nvSpPr>
          <p:cNvPr id="6" name="Right Brace 5"/>
          <p:cNvSpPr/>
          <p:nvPr/>
        </p:nvSpPr>
        <p:spPr>
          <a:xfrm>
            <a:off x="4800600" y="1219200"/>
            <a:ext cx="152400" cy="1371600"/>
          </a:xfrm>
          <a:prstGeom prst="rightBrace">
            <a:avLst>
              <a:gd name="adj1" fmla="val 1670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p:cNvSpPr/>
          <p:nvPr/>
        </p:nvSpPr>
        <p:spPr>
          <a:xfrm>
            <a:off x="4806991" y="1704945"/>
            <a:ext cx="3271793" cy="369332"/>
          </a:xfrm>
          <a:prstGeom prst="rect">
            <a:avLst/>
          </a:prstGeom>
        </p:spPr>
        <p:txBody>
          <a:bodyPr wrap="none">
            <a:spAutoFit/>
          </a:bodyPr>
          <a:lstStyle/>
          <a:p>
            <a:pPr marL="169863" lvl="1" indent="0">
              <a:buNone/>
            </a:pPr>
            <a:r>
              <a:rPr lang="en-CA" dirty="0">
                <a:latin typeface="+mn-lt"/>
              </a:rPr>
              <a:t>These lines start with 2 spaces!</a:t>
            </a:r>
          </a:p>
        </p:txBody>
      </p:sp>
      <p:sp>
        <p:nvSpPr>
          <p:cNvPr id="8" name="Rectangle 7"/>
          <p:cNvSpPr/>
          <p:nvPr/>
        </p:nvSpPr>
        <p:spPr>
          <a:xfrm>
            <a:off x="228600" y="4343400"/>
            <a:ext cx="3165995" cy="369332"/>
          </a:xfrm>
          <a:prstGeom prst="rect">
            <a:avLst/>
          </a:prstGeom>
        </p:spPr>
        <p:txBody>
          <a:bodyPr wrap="none">
            <a:spAutoFit/>
          </a:bodyPr>
          <a:lstStyle/>
          <a:p>
            <a:pPr marL="169863" lvl="1" indent="0">
              <a:buNone/>
            </a:pPr>
            <a:r>
              <a:rPr lang="en-CA" dirty="0">
                <a:latin typeface="+mn-lt"/>
              </a:rPr>
              <a:t>=&gt; Drag-and-drop first fiducial</a:t>
            </a:r>
          </a:p>
        </p:txBody>
      </p:sp>
      <p:sp>
        <p:nvSpPr>
          <p:cNvPr id="10" name="Footer Placeholder 2">
            <a:extLst>
              <a:ext uri="{FF2B5EF4-FFF2-40B4-BE49-F238E27FC236}">
                <a16:creationId xmlns:a16="http://schemas.microsoft.com/office/drawing/2014/main" id="{34BA2D34-FBA0-A58D-CD35-897F6FBBF56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681264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32</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Share your tools</a:t>
            </a:r>
          </a:p>
        </p:txBody>
      </p:sp>
      <p:sp>
        <p:nvSpPr>
          <p:cNvPr id="7" name="Content Placeholder 2"/>
          <p:cNvSpPr>
            <a:spLocks noGrp="1"/>
          </p:cNvSpPr>
          <p:nvPr/>
        </p:nvSpPr>
        <p:spPr bwMode="auto">
          <a:xfrm>
            <a:off x="577667" y="1143000"/>
            <a:ext cx="788198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lc="http://schemas.openxmlformats.org/drawingml/2006/lockedCanvas" val="1"/>
            </a:ext>
          </a:extLst>
        </p:spPr>
        <p:txBody>
          <a:bodyPr vert="horz" wrap="square" lIns="91410" tIns="45706" rIns="91410" bIns="45706"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charset="-128"/>
              </a:defRPr>
            </a:lvl9pPr>
          </a:lstStyle>
          <a:p>
            <a:r>
              <a:rPr lang="en-US" sz="2800" dirty="0">
                <a:ea typeface="ＭＳ Ｐゴシック" charset="0"/>
                <a:cs typeface="ＭＳ Ｐゴシック" charset="0"/>
              </a:rPr>
              <a:t>In the spirit of the open-source paradigm, it is encouraged to share your tools</a:t>
            </a:r>
          </a:p>
          <a:p>
            <a:r>
              <a:rPr lang="en-US" sz="2800" dirty="0">
                <a:ea typeface="ＭＳ Ｐゴシック" charset="0"/>
                <a:cs typeface="ＭＳ Ｐゴシック" charset="0"/>
              </a:rPr>
              <a:t>The shared extensions</a:t>
            </a:r>
          </a:p>
          <a:p>
            <a:pPr lvl="1"/>
            <a:r>
              <a:rPr lang="en-US" sz="2400" dirty="0">
                <a:ea typeface="ＭＳ Ｐゴシック" charset="0"/>
                <a:cs typeface="ＭＳ Ｐゴシック" charset="0"/>
              </a:rPr>
              <a:t>appear in the Extension Manager</a:t>
            </a:r>
          </a:p>
          <a:p>
            <a:pPr lvl="1"/>
            <a:r>
              <a:rPr lang="en-US" sz="2400" dirty="0">
                <a:ea typeface="ＭＳ Ｐゴシック" charset="0"/>
                <a:cs typeface="ＭＳ Ｐゴシック" charset="0"/>
              </a:rPr>
              <a:t>are nightly tested on the Slicer Factory platforms</a:t>
            </a:r>
          </a:p>
          <a:p>
            <a:r>
              <a:rPr lang="en-US" sz="2800" dirty="0">
                <a:ea typeface="ＭＳ Ｐゴシック" charset="0"/>
                <a:cs typeface="ＭＳ Ｐゴシック" charset="0"/>
              </a:rPr>
              <a:t>How to share?</a:t>
            </a:r>
          </a:p>
          <a:p>
            <a:pPr lvl="1"/>
            <a:r>
              <a:rPr lang="en-US" sz="2400" dirty="0">
                <a:ea typeface="ＭＳ Ｐゴシック" charset="0"/>
                <a:cs typeface="ＭＳ Ｐゴシック" charset="0"/>
              </a:rPr>
              <a:t>Fork </a:t>
            </a:r>
            <a:r>
              <a:rPr lang="en-US" sz="2400" dirty="0" err="1">
                <a:ea typeface="ＭＳ Ｐゴシック" charset="0"/>
                <a:cs typeface="ＭＳ Ｐゴシック" charset="0"/>
              </a:rPr>
              <a:t>ExtensionIndex</a:t>
            </a:r>
            <a:r>
              <a:rPr lang="en-US" sz="2400" dirty="0">
                <a:ea typeface="ＭＳ Ｐゴシック" charset="0"/>
                <a:cs typeface="ＭＳ Ｐゴシック" charset="0"/>
              </a:rPr>
              <a:t> from </a:t>
            </a:r>
            <a:r>
              <a:rPr lang="en-US" sz="2400" dirty="0" err="1">
                <a:ea typeface="ＭＳ Ｐゴシック" charset="0"/>
                <a:cs typeface="ＭＳ Ｐゴシック" charset="0"/>
              </a:rPr>
              <a:t>GitHub</a:t>
            </a:r>
            <a:r>
              <a:rPr lang="en-US" sz="2400" dirty="0">
                <a:ea typeface="ＭＳ Ｐゴシック" charset="0"/>
                <a:cs typeface="ＭＳ Ｐゴシック" charset="0"/>
              </a:rPr>
              <a:t> and upload your extension description (.s4ext) file</a:t>
            </a:r>
            <a:br>
              <a:rPr lang="en-US" sz="2400" dirty="0">
                <a:ea typeface="ＭＳ Ｐゴシック" charset="0"/>
                <a:cs typeface="ＭＳ Ｐゴシック" charset="0"/>
              </a:rPr>
            </a:br>
            <a:r>
              <a:rPr lang="en-US" sz="2400" dirty="0">
                <a:ea typeface="ＭＳ Ｐゴシック" charset="0"/>
                <a:cs typeface="ＭＳ Ｐゴシック" charset="0"/>
                <a:hlinkClick r:id="rId2"/>
              </a:rPr>
              <a:t>https://github.com/Slicer/ExtensionsIndex</a:t>
            </a:r>
            <a:endParaRPr lang="en-US" sz="2400" dirty="0">
              <a:ea typeface="ＭＳ Ｐゴシック" charset="0"/>
              <a:cs typeface="ＭＳ Ｐゴシック" charset="0"/>
            </a:endParaRPr>
          </a:p>
          <a:p>
            <a:pPr lvl="1"/>
            <a:r>
              <a:rPr lang="en-US" sz="2400" dirty="0">
                <a:ea typeface="ＭＳ Ｐゴシック" charset="0"/>
                <a:cs typeface="ＭＳ Ｐゴシック" charset="0"/>
              </a:rPr>
              <a:t>Ask the core team to integrate (send a “pull request”)</a:t>
            </a:r>
          </a:p>
          <a:p>
            <a:pPr lvl="1"/>
            <a:endParaRPr lang="en-US" sz="2400" dirty="0">
              <a:ea typeface="ＭＳ Ｐゴシック" charset="0"/>
              <a:cs typeface="ＭＳ Ｐゴシック" charset="0"/>
            </a:endParaRPr>
          </a:p>
        </p:txBody>
      </p:sp>
      <p:sp>
        <p:nvSpPr>
          <p:cNvPr id="6" name="Footer Placeholder 2">
            <a:extLst>
              <a:ext uri="{FF2B5EF4-FFF2-40B4-BE49-F238E27FC236}">
                <a16:creationId xmlns:a16="http://schemas.microsoft.com/office/drawing/2014/main" id="{BFE5F878-5DE2-2EDA-5395-7352FE8802E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716646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33</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2</a:t>
            </a:r>
            <a:endParaRPr lang="en-CA" sz="6600" dirty="0"/>
          </a:p>
          <a:p>
            <a:pPr marL="857250" indent="-857250" algn="l">
              <a:buFont typeface="Arial" panose="020B0604020202020204" pitchFamily="34" charset="0"/>
              <a:buChar char="•"/>
            </a:pPr>
            <a:r>
              <a:rPr lang="en-CA" sz="4800" dirty="0"/>
              <a:t>Use python console in Slicer</a:t>
            </a:r>
          </a:p>
          <a:p>
            <a:pPr marL="857250" indent="-857250" algn="l">
              <a:buFont typeface="Arial" panose="020B0604020202020204" pitchFamily="34" charset="0"/>
              <a:buChar char="•"/>
            </a:pPr>
            <a:r>
              <a:rPr lang="en-CA" sz="4800" u="sng" dirty="0"/>
              <a:t>Simple scripted module example</a:t>
            </a:r>
          </a:p>
        </p:txBody>
      </p:sp>
      <p:sp>
        <p:nvSpPr>
          <p:cNvPr id="6" name="Footer Placeholder 2">
            <a:extLst>
              <a:ext uri="{FF2B5EF4-FFF2-40B4-BE49-F238E27FC236}">
                <a16:creationId xmlns:a16="http://schemas.microsoft.com/office/drawing/2014/main" id="{2D70194D-F928-174C-DA8E-1816F13F04C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465999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19200"/>
            <a:ext cx="8229600" cy="4754563"/>
          </a:xfrm>
        </p:spPr>
        <p:txBody>
          <a:bodyPr/>
          <a:lstStyle/>
          <a:p>
            <a:r>
              <a:rPr lang="en-CA" b="1" dirty="0"/>
              <a:t>Blocks defined by indentation: 2 spaces</a:t>
            </a:r>
          </a:p>
          <a:p>
            <a:r>
              <a:rPr lang="en-CA" dirty="0"/>
              <a:t>Case sensitive</a:t>
            </a:r>
          </a:p>
          <a:p>
            <a:r>
              <a:rPr lang="en-CA" dirty="0"/>
              <a:t>Comments</a:t>
            </a:r>
          </a:p>
          <a:p>
            <a:pPr marL="457200" lvl="1" indent="0">
              <a:buNone/>
            </a:pPr>
            <a:r>
              <a:rPr lang="en-CA" sz="2000" b="1" dirty="0">
                <a:latin typeface="Consolas" panose="020B0609020204030204" pitchFamily="49" charset="0"/>
                <a:cs typeface="Miriam Fixed" panose="020B0509050101010101" pitchFamily="49" charset="-79"/>
              </a:rPr>
              <a:t># This whole row is a comment</a:t>
            </a:r>
          </a:p>
          <a:p>
            <a:pPr marL="457200" lvl="1" indent="0">
              <a:buNone/>
            </a:pPr>
            <a:r>
              <a:rPr lang="en-CA" sz="2000" b="1" dirty="0">
                <a:latin typeface="Consolas" panose="020B0609020204030204" pitchFamily="49" charset="0"/>
                <a:cs typeface="Miriam Fixed" panose="020B0509050101010101" pitchFamily="49" charset="-79"/>
              </a:rPr>
              <a:t>”””This is a potentially multi-line comment”””</a:t>
            </a:r>
          </a:p>
          <a:p>
            <a:r>
              <a:rPr lang="en-CA" dirty="0"/>
              <a:t>Blocks defined by indentation</a:t>
            </a:r>
          </a:p>
          <a:p>
            <a:r>
              <a:rPr lang="en-CA" dirty="0"/>
              <a:t>An object refers to itself as </a:t>
            </a:r>
            <a:r>
              <a:rPr lang="en-CA" sz="2400" b="1" dirty="0">
                <a:latin typeface="Miriam Fixed" panose="020B0509050101010101" pitchFamily="49" charset="-79"/>
                <a:cs typeface="Miriam Fixed" panose="020B0509050101010101" pitchFamily="49" charset="-79"/>
              </a:rPr>
              <a:t>self</a:t>
            </a:r>
            <a:r>
              <a:rPr lang="en-CA" sz="2400" dirty="0"/>
              <a:t> </a:t>
            </a:r>
            <a:r>
              <a:rPr lang="en-CA" dirty="0"/>
              <a:t>(in C++: </a:t>
            </a:r>
            <a:r>
              <a:rPr lang="en-CA" sz="2400" b="1" dirty="0">
                <a:latin typeface="Miriam Fixed" panose="020B0509050101010101" pitchFamily="49" charset="-79"/>
                <a:cs typeface="Miriam Fixed" panose="020B0509050101010101" pitchFamily="49" charset="-79"/>
              </a:rPr>
              <a:t>this</a:t>
            </a:r>
            <a:r>
              <a:rPr lang="en-CA" dirty="0"/>
              <a:t>)</a:t>
            </a:r>
          </a:p>
          <a:p>
            <a:r>
              <a:rPr lang="en-CA" dirty="0"/>
              <a:t>Namespaces: </a:t>
            </a:r>
            <a:r>
              <a:rPr lang="en-CA" sz="2400" b="1" dirty="0">
                <a:latin typeface="Consolas" panose="020B0609020204030204" pitchFamily="49" charset="0"/>
                <a:cs typeface="Miriam Fixed" panose="020B0509050101010101" pitchFamily="49" charset="-79"/>
              </a:rPr>
              <a:t>slicer</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ctk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vtk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qt</a:t>
            </a:r>
            <a:endParaRPr lang="en-CA" sz="2400" b="1" dirty="0">
              <a:latin typeface="Consolas" panose="020B0609020204030204" pitchFamily="49" charset="0"/>
              <a:cs typeface="Miriam Fixed" panose="020B0509050101010101" pitchFamily="49" charset="-79"/>
            </a:endParaRPr>
          </a:p>
          <a:p>
            <a:r>
              <a:rPr lang="en-CA" dirty="0"/>
              <a:t>Blocks … indentation … spaces!</a:t>
            </a:r>
          </a:p>
          <a:p>
            <a:endParaRPr lang="en-CA" sz="2400" dirty="0">
              <a:latin typeface="Miriam Fixed" panose="020B0509050101010101" pitchFamily="49" charset="-79"/>
              <a:cs typeface="Miriam Fixed" panose="020B0509050101010101" pitchFamily="49" charset="-79"/>
            </a:endParaRPr>
          </a:p>
        </p:txBody>
      </p:sp>
      <p:sp>
        <p:nvSpPr>
          <p:cNvPr id="4" name="Title 3"/>
          <p:cNvSpPr>
            <a:spLocks noGrp="1"/>
          </p:cNvSpPr>
          <p:nvPr>
            <p:ph type="title"/>
          </p:nvPr>
        </p:nvSpPr>
        <p:spPr>
          <a:xfrm>
            <a:off x="457200" y="0"/>
            <a:ext cx="8229600" cy="990600"/>
          </a:xfrm>
        </p:spPr>
        <p:txBody>
          <a:bodyPr/>
          <a:lstStyle/>
          <a:p>
            <a:r>
              <a:rPr lang="en-CA" dirty="0"/>
              <a:t>Python in general</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34</a:t>
            </a:fld>
            <a:r>
              <a:rPr lang="en-US"/>
              <a:t> -</a:t>
            </a:r>
            <a:endParaRPr lang="en-US" dirty="0"/>
          </a:p>
        </p:txBody>
      </p:sp>
      <p:sp>
        <p:nvSpPr>
          <p:cNvPr id="7" name="Footer Placeholder 2">
            <a:extLst>
              <a:ext uri="{FF2B5EF4-FFF2-40B4-BE49-F238E27FC236}">
                <a16:creationId xmlns:a16="http://schemas.microsoft.com/office/drawing/2014/main" id="{55B43813-E8F5-0EDC-4080-1E3C5E0D682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913763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066800"/>
            <a:ext cx="8839200" cy="5257800"/>
          </a:xfrm>
        </p:spPr>
        <p:txBody>
          <a:bodyPr/>
          <a:lstStyle/>
          <a:p>
            <a:r>
              <a:rPr lang="en-CA" dirty="0"/>
              <a:t>Using a proper text editor is essential</a:t>
            </a:r>
          </a:p>
          <a:p>
            <a:pPr lvl="1"/>
            <a:r>
              <a:rPr lang="en-CA" dirty="0"/>
              <a:t>Replace all, Easy comment/uncomment, indent, …</a:t>
            </a:r>
          </a:p>
          <a:p>
            <a:pPr lvl="1"/>
            <a:r>
              <a:rPr lang="en-CA" dirty="0"/>
              <a:t>Syntax highlighting</a:t>
            </a:r>
          </a:p>
          <a:p>
            <a:pPr lvl="1"/>
            <a:r>
              <a:rPr lang="en-CA" dirty="0"/>
              <a:t>Keyboard shortcuts</a:t>
            </a:r>
          </a:p>
          <a:p>
            <a:pPr lvl="1"/>
            <a:r>
              <a:rPr lang="en-CA" dirty="0"/>
              <a:t>Recommended:</a:t>
            </a:r>
            <a:br>
              <a:rPr lang="en-CA" dirty="0"/>
            </a:br>
            <a:r>
              <a:rPr lang="en-CA" dirty="0"/>
              <a:t>Cross-platform: </a:t>
            </a:r>
            <a:r>
              <a:rPr lang="en-CA" b="1" dirty="0">
                <a:hlinkClick r:id="rId2"/>
              </a:rPr>
              <a:t>Visual Studio Code</a:t>
            </a:r>
            <a:r>
              <a:rPr lang="en-CA" dirty="0"/>
              <a:t>, </a:t>
            </a:r>
            <a:r>
              <a:rPr lang="en-CA" dirty="0">
                <a:hlinkClick r:id="rId3"/>
              </a:rPr>
              <a:t>Sublime Text </a:t>
            </a:r>
            <a:endParaRPr lang="en-CA" dirty="0"/>
          </a:p>
          <a:p>
            <a:pPr lvl="1"/>
            <a:r>
              <a:rPr lang="en-CA" dirty="0"/>
              <a:t>Windows-only: </a:t>
            </a:r>
            <a:r>
              <a:rPr lang="en-CA" dirty="0">
                <a:hlinkClick r:id="rId4"/>
              </a:rPr>
              <a:t>Notepad++</a:t>
            </a:r>
            <a:r>
              <a:rPr lang="en-CA" dirty="0"/>
              <a:t>, Mac-only: </a:t>
            </a:r>
            <a:r>
              <a:rPr lang="en-CA" dirty="0" err="1"/>
              <a:t>Xcode</a:t>
            </a:r>
            <a:endParaRPr lang="en-CA" dirty="0"/>
          </a:p>
          <a:p>
            <a:r>
              <a:rPr lang="en-CA" dirty="0"/>
              <a:t>Integrated development environment:</a:t>
            </a:r>
          </a:p>
          <a:p>
            <a:pPr lvl="1"/>
            <a:r>
              <a:rPr lang="en-CA" dirty="0"/>
              <a:t>Text editor + debugger, code browser, …</a:t>
            </a:r>
          </a:p>
          <a:p>
            <a:pPr lvl="1"/>
            <a:r>
              <a:rPr lang="en-CA" dirty="0"/>
              <a:t>Recommended: </a:t>
            </a:r>
            <a:r>
              <a:rPr lang="en-CA" b="1" dirty="0">
                <a:hlinkClick r:id="rId5"/>
              </a:rPr>
              <a:t>PyCharm</a:t>
            </a:r>
            <a:r>
              <a:rPr lang="en-CA" dirty="0"/>
              <a:t>, </a:t>
            </a:r>
            <a:r>
              <a:rPr lang="en-CA" b="1" dirty="0">
                <a:hlinkClick r:id="rId2"/>
              </a:rPr>
              <a:t>Visual Studio Code</a:t>
            </a:r>
            <a:r>
              <a:rPr lang="en-CA" dirty="0"/>
              <a:t>, </a:t>
            </a:r>
            <a:r>
              <a:rPr lang="en-CA" dirty="0">
                <a:hlinkClick r:id="rId6"/>
              </a:rPr>
              <a:t>LiClipse</a:t>
            </a:r>
            <a:endParaRPr lang="en-CA" dirty="0"/>
          </a:p>
        </p:txBody>
      </p:sp>
      <p:sp>
        <p:nvSpPr>
          <p:cNvPr id="3" name="Title 2"/>
          <p:cNvSpPr>
            <a:spLocks noGrp="1"/>
          </p:cNvSpPr>
          <p:nvPr>
            <p:ph type="title"/>
          </p:nvPr>
        </p:nvSpPr>
        <p:spPr>
          <a:xfrm>
            <a:off x="457200" y="0"/>
            <a:ext cx="8229600" cy="990600"/>
          </a:xfrm>
        </p:spPr>
        <p:txBody>
          <a:bodyPr/>
          <a:lstStyle/>
          <a:p>
            <a:r>
              <a:rPr lang="en-CA" dirty="0"/>
              <a:t>Text editor / IDE</a:t>
            </a:r>
          </a:p>
        </p:txBody>
      </p:sp>
      <p:sp>
        <p:nvSpPr>
          <p:cNvPr id="4" name="Slide Number Placeholder 3"/>
          <p:cNvSpPr>
            <a:spLocks noGrp="1"/>
          </p:cNvSpPr>
          <p:nvPr>
            <p:ph type="sldNum" sz="quarter" idx="10"/>
          </p:nvPr>
        </p:nvSpPr>
        <p:spPr/>
        <p:txBody>
          <a:bodyPr/>
          <a:lstStyle/>
          <a:p>
            <a:pPr algn="ctr">
              <a:defRPr/>
            </a:pPr>
            <a:r>
              <a:rPr lang="en-US"/>
              <a:t>- </a:t>
            </a:r>
            <a:fld id="{CF70E430-998E-4908-836F-E9BC2B613AC2}" type="slidenum">
              <a:rPr lang="en-US" smtClean="0"/>
              <a:pPr algn="ctr">
                <a:defRPr/>
              </a:pPr>
              <a:t>35</a:t>
            </a:fld>
            <a:r>
              <a:rPr lang="en-US"/>
              <a:t> -</a:t>
            </a:r>
            <a:endParaRPr lang="en-US" dirty="0"/>
          </a:p>
        </p:txBody>
      </p:sp>
      <p:sp>
        <p:nvSpPr>
          <p:cNvPr id="7" name="Footer Placeholder 2">
            <a:extLst>
              <a:ext uri="{FF2B5EF4-FFF2-40B4-BE49-F238E27FC236}">
                <a16:creationId xmlns:a16="http://schemas.microsoft.com/office/drawing/2014/main" id="{C795F4DC-9D97-BEF1-2C8F-5CA05D66F36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1855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42DBB8-1DA3-1F2C-D2B9-6BE79FB8F839}"/>
              </a:ext>
            </a:extLst>
          </p:cNvPr>
          <p:cNvPicPr>
            <a:picLocks noChangeAspect="1"/>
          </p:cNvPicPr>
          <p:nvPr/>
        </p:nvPicPr>
        <p:blipFill>
          <a:blip r:embed="rId3"/>
          <a:stretch>
            <a:fillRect/>
          </a:stretch>
        </p:blipFill>
        <p:spPr>
          <a:xfrm>
            <a:off x="4971043" y="811754"/>
            <a:ext cx="3307188" cy="3150171"/>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ED1F59FA-4ADE-49FF-6955-6D33CFFD02DB}"/>
              </a:ext>
            </a:extLst>
          </p:cNvPr>
          <p:cNvPicPr>
            <a:picLocks noChangeAspect="1"/>
          </p:cNvPicPr>
          <p:nvPr/>
        </p:nvPicPr>
        <p:blipFill>
          <a:blip r:embed="rId4"/>
          <a:stretch>
            <a:fillRect/>
          </a:stretch>
        </p:blipFill>
        <p:spPr>
          <a:xfrm>
            <a:off x="1204535" y="4603810"/>
            <a:ext cx="2116455" cy="146685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E734347-CA51-817E-B903-E8810DEF542D}"/>
              </a:ext>
            </a:extLst>
          </p:cNvPr>
          <p:cNvPicPr>
            <a:picLocks noChangeAspect="1"/>
          </p:cNvPicPr>
          <p:nvPr/>
        </p:nvPicPr>
        <p:blipFill rotWithShape="1">
          <a:blip r:embed="rId5"/>
          <a:srcRect r="67438" b="68063"/>
          <a:stretch/>
        </p:blipFill>
        <p:spPr>
          <a:xfrm>
            <a:off x="331860" y="1069998"/>
            <a:ext cx="3963080" cy="2630992"/>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36</a:t>
            </a:fld>
            <a:r>
              <a:rPr lang="en-US" dirty="0"/>
              <a:t> -</a:t>
            </a:r>
          </a:p>
        </p:txBody>
      </p:sp>
      <p:sp>
        <p:nvSpPr>
          <p:cNvPr id="5" name="Title 1"/>
          <p:cNvSpPr txBox="1">
            <a:spLocks/>
          </p:cNvSpPr>
          <p:nvPr/>
        </p:nvSpPr>
        <p:spPr bwMode="auto">
          <a:xfrm>
            <a:off x="45720" y="0"/>
            <a:ext cx="905256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Create extension</a:t>
            </a:r>
          </a:p>
        </p:txBody>
      </p:sp>
      <p:pic>
        <p:nvPicPr>
          <p:cNvPr id="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5757" y="169159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627" y="1694156"/>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634" y="3097551"/>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Down Arrow 10"/>
          <p:cNvSpPr/>
          <p:nvPr/>
        </p:nvSpPr>
        <p:spPr bwMode="auto">
          <a:xfrm>
            <a:off x="1928812" y="393643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2" name="TextBox 11"/>
          <p:cNvSpPr txBox="1"/>
          <p:nvPr/>
        </p:nvSpPr>
        <p:spPr>
          <a:xfrm>
            <a:off x="5042445" y="4754940"/>
            <a:ext cx="3187155" cy="156966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marL="514350" indent="-514350">
              <a:buAutoNum type="arabicPeriod"/>
            </a:pPr>
            <a:r>
              <a:rPr lang="en-CA" sz="2400" dirty="0"/>
              <a:t>Enter name:</a:t>
            </a:r>
            <a:br>
              <a:rPr lang="en-CA" sz="2400" dirty="0"/>
            </a:br>
            <a:r>
              <a:rPr lang="en-CA" sz="2400" i="1" dirty="0" err="1"/>
              <a:t>MyFirstExtension</a:t>
            </a:r>
            <a:endParaRPr lang="en-CA" sz="2400" i="1" dirty="0"/>
          </a:p>
          <a:p>
            <a:pPr marL="514350" indent="-514350">
              <a:buAutoNum type="arabicPeriod"/>
            </a:pPr>
            <a:r>
              <a:rPr lang="en-CA" sz="2400" dirty="0"/>
              <a:t>Choose destination:</a:t>
            </a:r>
            <a:br>
              <a:rPr lang="en-CA" sz="2400" dirty="0"/>
            </a:br>
            <a:r>
              <a:rPr lang="en-CA" sz="2400" dirty="0"/>
              <a:t>In your Git repo!</a:t>
            </a:r>
          </a:p>
        </p:txBody>
      </p:sp>
      <p:sp>
        <p:nvSpPr>
          <p:cNvPr id="13" name="Right Arrow 12"/>
          <p:cNvSpPr/>
          <p:nvPr/>
        </p:nvSpPr>
        <p:spPr bwMode="auto">
          <a:xfrm>
            <a:off x="3567545" y="5116930"/>
            <a:ext cx="1004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4" name="Down Arrow 13"/>
          <p:cNvSpPr/>
          <p:nvPr/>
        </p:nvSpPr>
        <p:spPr bwMode="auto">
          <a:xfrm flipV="1">
            <a:off x="6393134" y="404812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2429" y="3698416"/>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2427" y="579863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2590" y="5518989"/>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Footer Placeholder 2">
            <a:extLst>
              <a:ext uri="{FF2B5EF4-FFF2-40B4-BE49-F238E27FC236}">
                <a16:creationId xmlns:a16="http://schemas.microsoft.com/office/drawing/2014/main" id="{3DFFB5DC-B67E-63BE-A021-79B42C1813F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6285635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14B49DC-3C64-4C1B-800B-9541B1CC5D79}"/>
              </a:ext>
            </a:extLst>
          </p:cNvPr>
          <p:cNvPicPr>
            <a:picLocks noChangeAspect="1"/>
          </p:cNvPicPr>
          <p:nvPr/>
        </p:nvPicPr>
        <p:blipFill>
          <a:blip r:embed="rId2"/>
          <a:stretch>
            <a:fillRect/>
          </a:stretch>
        </p:blipFill>
        <p:spPr>
          <a:xfrm>
            <a:off x="6517338" y="941034"/>
            <a:ext cx="2231708" cy="1383030"/>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0"/>
            <a:ext cx="8229600" cy="1143000"/>
          </a:xfrm>
        </p:spPr>
        <p:txBody>
          <a:bodyPr/>
          <a:lstStyle/>
          <a:p>
            <a:r>
              <a:rPr lang="en-CA" dirty="0"/>
              <a:t>Create module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37</a:t>
            </a:fld>
            <a:r>
              <a:rPr lang="en-US"/>
              <a:t> -</a:t>
            </a:r>
            <a:endParaRPr lang="en-US" dirty="0"/>
          </a:p>
        </p:txBody>
      </p:sp>
      <p:pic>
        <p:nvPicPr>
          <p:cNvPr id="5" name="Picture 4"/>
          <p:cNvPicPr>
            <a:picLocks noChangeAspect="1"/>
          </p:cNvPicPr>
          <p:nvPr/>
        </p:nvPicPr>
        <p:blipFill>
          <a:blip r:embed="rId3"/>
          <a:stretch>
            <a:fillRect/>
          </a:stretch>
        </p:blipFill>
        <p:spPr>
          <a:xfrm>
            <a:off x="152400" y="1447800"/>
            <a:ext cx="5448300" cy="4114800"/>
          </a:xfrm>
          <a:prstGeom prst="rect">
            <a:avLst/>
          </a:prstGeom>
          <a:ln>
            <a:noFill/>
          </a:ln>
          <a:effectLst>
            <a:outerShdw blurRad="292100" dist="139700" dir="2700000" algn="tl" rotWithShape="0">
              <a:srgbClr val="333333">
                <a:alpha val="65000"/>
              </a:srgbClr>
            </a:outerShdw>
          </a:effectLst>
        </p:spPr>
      </p:pic>
      <p:sp>
        <p:nvSpPr>
          <p:cNvPr id="7" name="Right Arrow 6"/>
          <p:cNvSpPr/>
          <p:nvPr/>
        </p:nvSpPr>
        <p:spPr bwMode="auto">
          <a:xfrm>
            <a:off x="5838825" y="1678384"/>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02920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EBDB415E-D0D3-7A15-03B2-49378B66D10B}"/>
              </a:ext>
            </a:extLst>
          </p:cNvPr>
          <p:cNvPicPr>
            <a:picLocks noChangeAspect="1"/>
          </p:cNvPicPr>
          <p:nvPr/>
        </p:nvPicPr>
        <p:blipFill>
          <a:blip r:embed="rId5"/>
          <a:stretch>
            <a:fillRect/>
          </a:stretch>
        </p:blipFill>
        <p:spPr>
          <a:xfrm>
            <a:off x="6317016" y="2971800"/>
            <a:ext cx="2571750" cy="3228975"/>
          </a:xfrm>
          <a:prstGeom prst="rect">
            <a:avLst/>
          </a:prstGeom>
          <a:ln>
            <a:noFill/>
          </a:ln>
          <a:effectLst>
            <a:outerShdw blurRad="292100" dist="139700" dir="2700000" algn="tl" rotWithShape="0">
              <a:srgbClr val="333333">
                <a:alpha val="65000"/>
              </a:srgbClr>
            </a:outerShdw>
          </a:effec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975" y="5931005"/>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163" y="203205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Down Arrow 11"/>
          <p:cNvSpPr/>
          <p:nvPr/>
        </p:nvSpPr>
        <p:spPr bwMode="auto">
          <a:xfrm>
            <a:off x="7396161" y="2411766"/>
            <a:ext cx="485775" cy="45084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23" name="Footer Placeholder 2">
            <a:extLst>
              <a:ext uri="{FF2B5EF4-FFF2-40B4-BE49-F238E27FC236}">
                <a16:creationId xmlns:a16="http://schemas.microsoft.com/office/drawing/2014/main" id="{C8B028D3-C479-36E9-7DE5-01FB284B57B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54406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4"/>
          <p:cNvSpPr txBox="1">
            <a:spLocks/>
          </p:cNvSpPr>
          <p:nvPr/>
        </p:nvSpPr>
        <p:spPr>
          <a:xfrm>
            <a:off x="457200" y="8382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To make Slicer load a module, add its folder (where the .</a:t>
            </a:r>
            <a:r>
              <a:rPr lang="en-CA" dirty="0" err="1"/>
              <a:t>py</a:t>
            </a:r>
            <a:r>
              <a:rPr lang="en-CA" dirty="0"/>
              <a:t> file is located) to “Additional module paths” in Application Settings</a:t>
            </a:r>
          </a:p>
          <a:p>
            <a:endParaRPr lang="en-CA" dirty="0"/>
          </a:p>
          <a:p>
            <a:endParaRPr lang="en-CA" sz="2000" dirty="0"/>
          </a:p>
          <a:p>
            <a:endParaRPr lang="en-CA" dirty="0"/>
          </a:p>
          <a:p>
            <a:endParaRPr lang="en-CA" dirty="0"/>
          </a:p>
          <a:p>
            <a:r>
              <a:rPr lang="en-CA" dirty="0"/>
              <a:t>You can </a:t>
            </a:r>
            <a:r>
              <a:rPr lang="en-CA" dirty="0" err="1"/>
              <a:t>drag&amp;drop</a:t>
            </a:r>
            <a:r>
              <a:rPr lang="en-CA" dirty="0"/>
              <a:t> the .</a:t>
            </a:r>
            <a:r>
              <a:rPr lang="en-CA" dirty="0" err="1"/>
              <a:t>py</a:t>
            </a:r>
            <a:r>
              <a:rPr lang="en-CA" dirty="0"/>
              <a:t> file or folder</a:t>
            </a:r>
          </a:p>
          <a:p>
            <a:pPr lvl="1"/>
            <a:r>
              <a:rPr lang="en-CA" dirty="0"/>
              <a:t>Checking the “Add selected module to search paths” checkbox added the listed modules to this path list already</a:t>
            </a:r>
          </a:p>
        </p:txBody>
      </p:sp>
      <p:pic>
        <p:nvPicPr>
          <p:cNvPr id="5" name="Picture 4">
            <a:extLst>
              <a:ext uri="{FF2B5EF4-FFF2-40B4-BE49-F238E27FC236}">
                <a16:creationId xmlns:a16="http://schemas.microsoft.com/office/drawing/2014/main" id="{DDA37BA0-4A65-88A8-0EFA-256CCC9912F5}"/>
              </a:ext>
            </a:extLst>
          </p:cNvPr>
          <p:cNvPicPr>
            <a:picLocks noChangeAspect="1"/>
          </p:cNvPicPr>
          <p:nvPr/>
        </p:nvPicPr>
        <p:blipFill rotWithShape="1">
          <a:blip r:embed="rId2"/>
          <a:srcRect b="58545"/>
          <a:stretch/>
        </p:blipFill>
        <p:spPr>
          <a:xfrm>
            <a:off x="1815812" y="2412158"/>
            <a:ext cx="5836227" cy="2186084"/>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0"/>
            <a:ext cx="8229600" cy="1143000"/>
          </a:xfrm>
        </p:spPr>
        <p:txBody>
          <a:bodyPr/>
          <a:lstStyle/>
          <a:p>
            <a:r>
              <a:rPr lang="en-CA" dirty="0"/>
              <a:t>Module paths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38</a:t>
            </a:fld>
            <a:r>
              <a:rPr lang="en-US"/>
              <a:t> -</a:t>
            </a:r>
            <a:endParaRPr lang="en-US" dirty="0"/>
          </a:p>
        </p:txBody>
      </p:sp>
      <p:sp>
        <p:nvSpPr>
          <p:cNvPr id="17" name="Right Arrow 16"/>
          <p:cNvSpPr/>
          <p:nvPr/>
        </p:nvSpPr>
        <p:spPr bwMode="auto">
          <a:xfrm flipH="1">
            <a:off x="5894033" y="3540711"/>
            <a:ext cx="672754"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0" name="Footer Placeholder 2">
            <a:extLst>
              <a:ext uri="{FF2B5EF4-FFF2-40B4-BE49-F238E27FC236}">
                <a16:creationId xmlns:a16="http://schemas.microsoft.com/office/drawing/2014/main" id="{529A438E-3A81-6439-7D4B-5965678EC52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699546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b="62739"/>
          <a:stretch/>
        </p:blipFill>
        <p:spPr>
          <a:xfrm>
            <a:off x="1020128" y="2790140"/>
            <a:ext cx="7103745" cy="2499664"/>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Developer mode</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39</a:t>
            </a:fld>
            <a:r>
              <a:rPr lang="en-US"/>
              <a:t> -</a:t>
            </a:r>
            <a:endParaRPr lang="en-US" dirty="0"/>
          </a:p>
        </p:txBody>
      </p:sp>
      <p:sp>
        <p:nvSpPr>
          <p:cNvPr id="5" name="Content Placeholder 4"/>
          <p:cNvSpPr txBox="1">
            <a:spLocks/>
          </p:cNvSpPr>
          <p:nvPr/>
        </p:nvSpPr>
        <p:spPr>
          <a:xfrm>
            <a:off x="457200" y="10668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Enable features useful for development</a:t>
            </a:r>
          </a:p>
          <a:p>
            <a:pPr lvl="1"/>
            <a:r>
              <a:rPr lang="en-CA" dirty="0"/>
              <a:t>Allow dynamic reload of source code etc.</a:t>
            </a:r>
          </a:p>
          <a:p>
            <a:r>
              <a:rPr lang="en-CA" dirty="0"/>
              <a:t>In Application Settings</a:t>
            </a:r>
          </a:p>
          <a:p>
            <a:endParaRPr lang="en-CA" dirty="0"/>
          </a:p>
          <a:p>
            <a:endParaRPr lang="en-CA" dirty="0"/>
          </a:p>
          <a:p>
            <a:endParaRPr lang="en-CA" dirty="0"/>
          </a:p>
          <a:p>
            <a:endParaRPr lang="en-CA" dirty="0"/>
          </a:p>
          <a:p>
            <a:pPr>
              <a:spcBef>
                <a:spcPts val="2400"/>
              </a:spcBef>
            </a:pPr>
            <a:r>
              <a:rPr lang="en-CA" dirty="0"/>
              <a:t>Restart Slicer</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7890" y="3196644"/>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Footer Placeholder 2">
            <a:extLst>
              <a:ext uri="{FF2B5EF4-FFF2-40B4-BE49-F238E27FC236}">
                <a16:creationId xmlns:a16="http://schemas.microsoft.com/office/drawing/2014/main" id="{2AB0722F-0861-DDB8-1FCA-662D7171B97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69898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 loadable</a:t>
            </a:r>
          </a:p>
        </p:txBody>
      </p:sp>
      <p:sp>
        <p:nvSpPr>
          <p:cNvPr id="5" name="TextBox 4"/>
          <p:cNvSpPr txBox="1"/>
          <p:nvPr/>
        </p:nvSpPr>
        <p:spPr>
          <a:xfrm>
            <a:off x="228600" y="838200"/>
            <a:ext cx="8786380" cy="1323439"/>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C++</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Useful for implementing complex, performance-critical, interactive components, application infrastructure (e.g., reusable low-level GUI widgets)</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938" y="2276489"/>
            <a:ext cx="6817062" cy="3749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811689" y="6038770"/>
            <a:ext cx="2385060" cy="307777"/>
          </a:xfrm>
          <a:prstGeom prst="rect">
            <a:avLst/>
          </a:prstGeom>
          <a:noFill/>
        </p:spPr>
        <p:txBody>
          <a:bodyPr wrap="square" rtlCol="0">
            <a:spAutoFit/>
          </a:bodyPr>
          <a:lstStyle/>
          <a:p>
            <a:r>
              <a:rPr lang="en-US" sz="1400" dirty="0">
                <a:latin typeface="+mn-lt"/>
              </a:rPr>
              <a:t>Image courtesy: Sonia Pujol</a:t>
            </a:r>
          </a:p>
        </p:txBody>
      </p:sp>
      <p:sp>
        <p:nvSpPr>
          <p:cNvPr id="8" name="Footer Placeholder 2">
            <a:extLst>
              <a:ext uri="{FF2B5EF4-FFF2-40B4-BE49-F238E27FC236}">
                <a16:creationId xmlns:a16="http://schemas.microsoft.com/office/drawing/2014/main" id="{768EC328-C13C-1F0D-174F-A9A4A224BED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98973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052"/>
                                        </p:tgtEl>
                                      </p:cBhvr>
                                    </p:animEffect>
                                    <p:set>
                                      <p:cBhvr>
                                        <p:cTn id="18"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09759E-1729-2B11-CE07-59442C55C004}"/>
              </a:ext>
            </a:extLst>
          </p:cNvPr>
          <p:cNvPicPr>
            <a:picLocks noChangeAspect="1"/>
          </p:cNvPicPr>
          <p:nvPr/>
        </p:nvPicPr>
        <p:blipFill rotWithShape="1">
          <a:blip r:embed="rId2"/>
          <a:srcRect r="64807" b="40271"/>
          <a:stretch/>
        </p:blipFill>
        <p:spPr>
          <a:xfrm>
            <a:off x="4528954" y="1049932"/>
            <a:ext cx="4369321" cy="501931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DEAFCE1-3C3D-9A36-A64F-F0A570AFDA01}"/>
              </a:ext>
            </a:extLst>
          </p:cNvPr>
          <p:cNvPicPr>
            <a:picLocks noChangeAspect="1"/>
          </p:cNvPicPr>
          <p:nvPr/>
        </p:nvPicPr>
        <p:blipFill rotWithShape="1">
          <a:blip r:embed="rId3"/>
          <a:srcRect r="14356"/>
          <a:stretch/>
        </p:blipFill>
        <p:spPr>
          <a:xfrm>
            <a:off x="375949" y="1143000"/>
            <a:ext cx="3775421" cy="4723141"/>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Find the new module in Slicer</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40</a:t>
            </a:fld>
            <a:r>
              <a:rPr lang="en-US"/>
              <a:t> -</a:t>
            </a:r>
            <a:endParaRPr lang="en-US" dirty="0"/>
          </a:p>
        </p:txBody>
      </p:sp>
      <p:sp>
        <p:nvSpPr>
          <p:cNvPr id="7" name="Right Arrow 6"/>
          <p:cNvSpPr/>
          <p:nvPr/>
        </p:nvSpPr>
        <p:spPr bwMode="auto">
          <a:xfrm>
            <a:off x="3581400" y="3174899"/>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237" y="560629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931" y="5606291"/>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518029"/>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183" y="3356079"/>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3237" y="3356079"/>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 name="Footer Placeholder 2">
            <a:extLst>
              <a:ext uri="{FF2B5EF4-FFF2-40B4-BE49-F238E27FC236}">
                <a16:creationId xmlns:a16="http://schemas.microsoft.com/office/drawing/2014/main" id="{45182163-F947-138A-0339-93842FB8691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4971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143000"/>
            <a:ext cx="8229600" cy="4906963"/>
          </a:xfrm>
        </p:spPr>
        <p:txBody>
          <a:bodyPr/>
          <a:lstStyle/>
          <a:p>
            <a:r>
              <a:rPr lang="en-CA" sz="2800" dirty="0"/>
              <a:t>Commit your changes</a:t>
            </a:r>
          </a:p>
          <a:p>
            <a:r>
              <a:rPr lang="en-CA" sz="2800" dirty="0"/>
              <a:t>New files need to be added explicitly</a:t>
            </a:r>
          </a:p>
          <a:p>
            <a:r>
              <a:rPr lang="en-CA" sz="2800" dirty="0"/>
              <a:t>Commit message should look like this:</a:t>
            </a:r>
            <a:br>
              <a:rPr lang="en-CA" sz="2800" dirty="0"/>
            </a:br>
            <a:r>
              <a:rPr lang="en-CA" sz="2800" dirty="0"/>
              <a:t>"</a:t>
            </a:r>
            <a:r>
              <a:rPr lang="en-CA" sz="2800" i="1" dirty="0"/>
              <a:t>Re #7: Description of </a:t>
            </a:r>
            <a:r>
              <a:rPr lang="en-CA" sz="2800" i="1" u="sng" dirty="0"/>
              <a:t>why</a:t>
            </a:r>
            <a:r>
              <a:rPr lang="en-CA" sz="2800" i="1" dirty="0"/>
              <a:t> I did what I did"</a:t>
            </a:r>
            <a:br>
              <a:rPr lang="en-CA" sz="2800" i="1" dirty="0"/>
            </a:br>
            <a:r>
              <a:rPr lang="en-CA" sz="2400" dirty="0"/>
              <a:t>(do not describe </a:t>
            </a:r>
            <a:r>
              <a:rPr lang="en-CA" sz="2400" u="sng" dirty="0"/>
              <a:t>what</a:t>
            </a:r>
            <a:r>
              <a:rPr lang="en-CA" sz="2400" dirty="0"/>
              <a:t> you did, it's obvious from the diff)</a:t>
            </a:r>
          </a:p>
          <a:p>
            <a:r>
              <a:rPr lang="en-CA" sz="2800" dirty="0"/>
              <a:t>When you think you're done</a:t>
            </a:r>
            <a:br>
              <a:rPr lang="en-CA" sz="3600" dirty="0"/>
            </a:br>
            <a:r>
              <a:rPr lang="en-CA" sz="2800" dirty="0"/>
              <a:t>"</a:t>
            </a:r>
            <a:r>
              <a:rPr lang="en-CA" sz="2800" i="1" dirty="0"/>
              <a:t>Test #7: Description of why I did what I did"</a:t>
            </a:r>
          </a:p>
          <a:p>
            <a:r>
              <a:rPr lang="en-CA" sz="2800" dirty="0"/>
              <a:t>When everybody agrees you're done</a:t>
            </a:r>
            <a:br>
              <a:rPr lang="en-CA" sz="2800" dirty="0"/>
            </a:br>
            <a:r>
              <a:rPr lang="en-CA" sz="2800" dirty="0"/>
              <a:t>"</a:t>
            </a:r>
            <a:r>
              <a:rPr lang="en-CA" sz="2800" i="1" dirty="0"/>
              <a:t>Fixed #7: Description of why I did what I did"</a:t>
            </a:r>
          </a:p>
          <a:p>
            <a:r>
              <a:rPr lang="en-CA" sz="2800" dirty="0"/>
              <a:t>Pull (</a:t>
            </a:r>
            <a:r>
              <a:rPr lang="en-CA" sz="2800" dirty="0" err="1"/>
              <a:t>Fetch+Rebase</a:t>
            </a:r>
            <a:r>
              <a:rPr lang="en-CA" sz="2800" dirty="0"/>
              <a:t>) before each commit!</a:t>
            </a:r>
          </a:p>
          <a:p>
            <a:endParaRPr lang="en-CA" sz="2800" dirty="0"/>
          </a:p>
        </p:txBody>
      </p:sp>
      <p:sp>
        <p:nvSpPr>
          <p:cNvPr id="4" name="Title 3"/>
          <p:cNvSpPr>
            <a:spLocks noGrp="1"/>
          </p:cNvSpPr>
          <p:nvPr>
            <p:ph type="title"/>
          </p:nvPr>
        </p:nvSpPr>
        <p:spPr>
          <a:xfrm>
            <a:off x="457200" y="0"/>
            <a:ext cx="8229600" cy="990600"/>
          </a:xfrm>
        </p:spPr>
        <p:txBody>
          <a:bodyPr/>
          <a:lstStyle/>
          <a:p>
            <a:r>
              <a:rPr lang="en-CA" dirty="0"/>
              <a:t>Commit your changes regularly</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41</a:t>
            </a:fld>
            <a:r>
              <a:rPr lang="en-US"/>
              <a:t> -</a:t>
            </a:r>
            <a:endParaRPr lang="en-US" dirty="0"/>
          </a:p>
        </p:txBody>
      </p:sp>
      <p:sp>
        <p:nvSpPr>
          <p:cNvPr id="7" name="Footer Placeholder 2">
            <a:extLst>
              <a:ext uri="{FF2B5EF4-FFF2-40B4-BE49-F238E27FC236}">
                <a16:creationId xmlns:a16="http://schemas.microsoft.com/office/drawing/2014/main" id="{FFD90FEA-3921-1E42-95EC-31E389FC18F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05501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#1</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42</a:t>
            </a:fld>
            <a:r>
              <a:rPr lang="en-US"/>
              <a:t> -</a:t>
            </a:r>
            <a:endParaRPr lang="en-US" dirty="0"/>
          </a:p>
        </p:txBody>
      </p:sp>
      <p:sp>
        <p:nvSpPr>
          <p:cNvPr id="5" name="Content Placeholder 2"/>
          <p:cNvSpPr txBox="1">
            <a:spLocks/>
          </p:cNvSpPr>
          <p:nvPr/>
        </p:nvSpPr>
        <p:spPr bwMode="auto">
          <a:xfrm>
            <a:off x="304800" y="1143000"/>
            <a:ext cx="85344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Rename the module in the .</a:t>
            </a:r>
            <a:r>
              <a:rPr lang="en-CA" sz="2400" dirty="0" err="1"/>
              <a:t>py</a:t>
            </a:r>
            <a:r>
              <a:rPr lang="en-CA" sz="2400" dirty="0"/>
              <a:t> file</a:t>
            </a:r>
          </a:p>
          <a:p>
            <a:endParaRPr lang="en-CA" sz="2400" dirty="0"/>
          </a:p>
        </p:txBody>
      </p:sp>
      <p:sp>
        <p:nvSpPr>
          <p:cNvPr id="6" name="TextBox 5"/>
          <p:cNvSpPr txBox="1"/>
          <p:nvPr/>
        </p:nvSpPr>
        <p:spPr>
          <a:xfrm>
            <a:off x="609600" y="1607403"/>
            <a:ext cx="5682966" cy="830997"/>
          </a:xfrm>
          <a:prstGeom prst="rect">
            <a:avLst/>
          </a:prstGeom>
          <a:noFill/>
        </p:spPr>
        <p:txBody>
          <a:bodyPr wrap="none" rtlCol="0">
            <a:spAutoFit/>
          </a:bodyPr>
          <a:lstStyle/>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def</a:t>
            </a:r>
            <a:r>
              <a:rPr lang="en-CA" sz="1600" b="1" dirty="0">
                <a:latin typeface="Consolas" panose="020B0609020204030204" pitchFamily="49" charset="0"/>
                <a:cs typeface="Miriam Fixed" panose="020B0509050101010101" pitchFamily="49" charset="-79"/>
              </a:rPr>
              <a:t> 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ScriptedLoadableModule</a:t>
            </a:r>
            <a:r>
              <a:rPr lang="en-CA" sz="1600" b="1" dirty="0">
                <a:latin typeface="Consolas" panose="020B0609020204030204" pitchFamily="49" charset="0"/>
                <a:cs typeface="Miriam Fixed" panose="020B0509050101010101" pitchFamily="49" charset="-79"/>
              </a:rPr>
              <a:t>.__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self.parent.title</a:t>
            </a:r>
            <a:r>
              <a:rPr lang="en-CA" sz="1600" b="1" dirty="0">
                <a:latin typeface="Consolas" panose="020B0609020204030204" pitchFamily="49" charset="0"/>
                <a:cs typeface="Miriam Fixed" panose="020B0509050101010101" pitchFamily="49" charset="-79"/>
              </a:rPr>
              <a:t> = "</a:t>
            </a:r>
            <a:r>
              <a:rPr lang="en-CA" sz="1600" b="1" dirty="0">
                <a:solidFill>
                  <a:srgbClr val="FF0000"/>
                </a:solidFill>
                <a:latin typeface="Consolas" panose="020B0609020204030204" pitchFamily="49" charset="0"/>
                <a:cs typeface="Miriam Fixed" panose="020B0509050101010101" pitchFamily="49" charset="-79"/>
              </a:rPr>
              <a:t>Center of Mass</a:t>
            </a:r>
            <a:r>
              <a:rPr lang="en-CA" sz="1600" b="1" dirty="0">
                <a:latin typeface="Consolas" panose="020B0609020204030204" pitchFamily="49" charset="0"/>
                <a:cs typeface="Miriam Fixed" panose="020B0509050101010101" pitchFamily="49" charset="-79"/>
              </a:rPr>
              <a:t>"</a:t>
            </a:r>
          </a:p>
        </p:txBody>
      </p:sp>
      <p:sp>
        <p:nvSpPr>
          <p:cNvPr id="7" name="Footer Placeholder 2">
            <a:extLst>
              <a:ext uri="{FF2B5EF4-FFF2-40B4-BE49-F238E27FC236}">
                <a16:creationId xmlns:a16="http://schemas.microsoft.com/office/drawing/2014/main" id="{BA29F403-8C1B-753D-2979-7340F35B0AF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775759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304800" y="914400"/>
            <a:ext cx="85344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00"/>
              </a:spcBef>
            </a:pPr>
            <a:r>
              <a:rPr lang="en-CA" sz="2400" dirty="0"/>
              <a:t>Customize widgets in </a:t>
            </a:r>
            <a:r>
              <a:rPr lang="en-CA" sz="2400" dirty="0" err="1"/>
              <a:t>Qt</a:t>
            </a:r>
            <a:r>
              <a:rPr lang="en-CA" sz="2400" dirty="0"/>
              <a:t> Designer:</a:t>
            </a:r>
          </a:p>
          <a:p>
            <a:pPr lvl="1">
              <a:spcBef>
                <a:spcPts val="600"/>
              </a:spcBef>
            </a:pPr>
            <a:r>
              <a:rPr lang="en-CA" sz="2000" dirty="0"/>
              <a:t>Double-click “Input Volume” and enter</a:t>
            </a:r>
            <a:br>
              <a:rPr lang="en-CA" sz="2000" dirty="0"/>
            </a:br>
            <a:r>
              <a:rPr lang="en-CA" sz="2000" dirty="0"/>
              <a:t>“Input </a:t>
            </a:r>
            <a:r>
              <a:rPr lang="en-CA" sz="2000" dirty="0">
                <a:solidFill>
                  <a:srgbClr val="FF0000"/>
                </a:solidFill>
              </a:rPr>
              <a:t>fiducials</a:t>
            </a:r>
            <a:r>
              <a:rPr lang="en-CA" sz="2000" dirty="0"/>
              <a:t>:”</a:t>
            </a:r>
          </a:p>
          <a:p>
            <a:pPr lvl="1">
              <a:spcBef>
                <a:spcPts val="600"/>
              </a:spcBef>
            </a:pPr>
            <a:endParaRPr lang="en-CA" sz="2000" dirty="0"/>
          </a:p>
          <a:p>
            <a:pPr lvl="1">
              <a:spcBef>
                <a:spcPts val="600"/>
              </a:spcBef>
            </a:pPr>
            <a:endParaRPr lang="en-CA" sz="2000" dirty="0"/>
          </a:p>
          <a:p>
            <a:pPr lvl="1">
              <a:spcBef>
                <a:spcPts val="600"/>
              </a:spcBef>
            </a:pPr>
            <a:r>
              <a:rPr lang="en-CA" sz="2000" dirty="0"/>
              <a:t>Select node selector next to Input Markups, and edit </a:t>
            </a:r>
            <a:r>
              <a:rPr lang="en-CA" sz="2000" dirty="0" err="1"/>
              <a:t>nodeTypes</a:t>
            </a:r>
            <a:endParaRPr lang="en-CA" sz="2000" dirty="0"/>
          </a:p>
          <a:p>
            <a:pPr lvl="1">
              <a:spcBef>
                <a:spcPts val="600"/>
              </a:spcBef>
            </a:pPr>
            <a:endParaRPr lang="en-CA" sz="2000" dirty="0"/>
          </a:p>
          <a:p>
            <a:pPr lvl="1">
              <a:spcBef>
                <a:spcPts val="600"/>
              </a:spcBef>
            </a:pPr>
            <a:endParaRPr lang="en-CA" sz="2000" dirty="0"/>
          </a:p>
          <a:p>
            <a:pPr lvl="1">
              <a:spcBef>
                <a:spcPts val="1200"/>
              </a:spcBef>
            </a:pPr>
            <a:r>
              <a:rPr lang="en-CA" sz="2000" dirty="0"/>
              <a:t>Double-click on “</a:t>
            </a:r>
            <a:r>
              <a:rPr lang="en-CA" sz="2000" dirty="0" err="1"/>
              <a:t>vtkMRMLScalarVolumeNode</a:t>
            </a:r>
            <a:r>
              <a:rPr lang="en-CA" sz="2000" dirty="0"/>
              <a:t>”</a:t>
            </a:r>
            <a:br>
              <a:rPr lang="en-CA" sz="2000" dirty="0"/>
            </a:br>
            <a:r>
              <a:rPr lang="en-CA" sz="2000" dirty="0"/>
              <a:t>and replace it with “</a:t>
            </a:r>
            <a:r>
              <a:rPr lang="en-CA" sz="2000" dirty="0" err="1">
                <a:solidFill>
                  <a:srgbClr val="FF0000"/>
                </a:solidFill>
              </a:rPr>
              <a:t>vtkMRMLMarkupsFiducialNode</a:t>
            </a:r>
            <a:r>
              <a:rPr lang="en-CA" sz="2000" dirty="0"/>
              <a:t>”</a:t>
            </a:r>
          </a:p>
          <a:p>
            <a:pPr lvl="1">
              <a:spcBef>
                <a:spcPts val="1200"/>
              </a:spcBef>
            </a:pPr>
            <a:r>
              <a:rPr lang="en-CA" sz="2000" dirty="0"/>
              <a:t>Turn off “</a:t>
            </a:r>
            <a:r>
              <a:rPr lang="en-CA" sz="2000" dirty="0" err="1"/>
              <a:t>selectNodeUponCreation</a:t>
            </a:r>
            <a:r>
              <a:rPr lang="en-CA" sz="2000" dirty="0"/>
              <a:t>”</a:t>
            </a:r>
          </a:p>
          <a:p>
            <a:pPr lvl="1">
              <a:spcBef>
                <a:spcPts val="1200"/>
              </a:spcBef>
            </a:pPr>
            <a:endParaRPr lang="en-CA" sz="2000" dirty="0"/>
          </a:p>
          <a:p>
            <a:pPr lvl="1">
              <a:spcBef>
                <a:spcPts val="2400"/>
              </a:spcBef>
            </a:pPr>
            <a:r>
              <a:rPr lang="en-CA" sz="2000" dirty="0"/>
              <a:t>Don’t forget to save the .</a:t>
            </a:r>
            <a:r>
              <a:rPr lang="en-CA" sz="2000" dirty="0" err="1"/>
              <a:t>ui</a:t>
            </a:r>
            <a:r>
              <a:rPr lang="en-CA" sz="2000" dirty="0"/>
              <a:t> file in </a:t>
            </a:r>
            <a:r>
              <a:rPr lang="en-CA" sz="2000" dirty="0" err="1"/>
              <a:t>Qt</a:t>
            </a:r>
            <a:r>
              <a:rPr lang="en-CA" sz="2000" dirty="0"/>
              <a:t> Designer</a:t>
            </a:r>
          </a:p>
        </p:txBody>
      </p:sp>
      <p:pic>
        <p:nvPicPr>
          <p:cNvPr id="8" name="Picture 7">
            <a:extLst>
              <a:ext uri="{FF2B5EF4-FFF2-40B4-BE49-F238E27FC236}">
                <a16:creationId xmlns:a16="http://schemas.microsoft.com/office/drawing/2014/main" id="{347E2C78-8526-EBF0-7DAD-8533346FC602}"/>
              </a:ext>
            </a:extLst>
          </p:cNvPr>
          <p:cNvPicPr>
            <a:picLocks noChangeAspect="1"/>
          </p:cNvPicPr>
          <p:nvPr/>
        </p:nvPicPr>
        <p:blipFill rotWithShape="1">
          <a:blip r:embed="rId2"/>
          <a:srcRect b="52796"/>
          <a:stretch/>
        </p:blipFill>
        <p:spPr>
          <a:xfrm>
            <a:off x="5410200" y="1066800"/>
            <a:ext cx="2743200" cy="142528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Write our scripted module #2</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43</a:t>
            </a:fld>
            <a:r>
              <a:rPr lang="en-US"/>
              <a:t> -</a:t>
            </a:r>
            <a:endParaRPr lang="en-US" dirty="0"/>
          </a:p>
        </p:txBody>
      </p:sp>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420" y="1726323"/>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72" y="172632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p:nvPicPr>
        <p:blipFill>
          <a:blip r:embed="rId4"/>
          <a:stretch>
            <a:fillRect/>
          </a:stretch>
        </p:blipFill>
        <p:spPr>
          <a:xfrm>
            <a:off x="1371599" y="3206193"/>
            <a:ext cx="3832043" cy="719632"/>
          </a:xfrm>
          <a:prstGeom prst="rect">
            <a:avLst/>
          </a:prstGeom>
          <a:ln>
            <a:noFill/>
          </a:ln>
          <a:effectLst>
            <a:outerShdw blurRad="292100" dist="139700" dir="2700000" algn="tl" rotWithShape="0">
              <a:srgbClr val="333333">
                <a:alpha val="65000"/>
              </a:srgbClr>
            </a:outerShdw>
          </a:effectLst>
        </p:spPr>
      </p:pic>
      <p:sp>
        <p:nvSpPr>
          <p:cNvPr id="14" name="Right Arrow 13"/>
          <p:cNvSpPr/>
          <p:nvPr/>
        </p:nvSpPr>
        <p:spPr bwMode="auto">
          <a:xfrm>
            <a:off x="5371572" y="3320790"/>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241" y="353223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rotWithShape="1">
          <a:blip r:embed="rId5"/>
          <a:srcRect r="37550" b="67299"/>
          <a:stretch/>
        </p:blipFill>
        <p:spPr>
          <a:xfrm>
            <a:off x="6175193" y="3159911"/>
            <a:ext cx="2054407" cy="888449"/>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932" y="3662685"/>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 name="Picture 17"/>
          <p:cNvPicPr>
            <a:picLocks noChangeAspect="1"/>
          </p:cNvPicPr>
          <p:nvPr/>
        </p:nvPicPr>
        <p:blipFill rotWithShape="1">
          <a:blip r:embed="rId6"/>
          <a:srcRect l="1395"/>
          <a:stretch/>
        </p:blipFill>
        <p:spPr>
          <a:xfrm>
            <a:off x="1426464" y="5181600"/>
            <a:ext cx="2930346" cy="581025"/>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055" y="537702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1" name="Footer Placeholder 2">
            <a:extLst>
              <a:ext uri="{FF2B5EF4-FFF2-40B4-BE49-F238E27FC236}">
                <a16:creationId xmlns:a16="http://schemas.microsoft.com/office/drawing/2014/main" id="{15EF8DDE-23AE-B61F-4C5D-4EB971F22D6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19229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#3</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44</a:t>
            </a:fld>
            <a:r>
              <a:rPr lang="en-US"/>
              <a:t> -</a:t>
            </a:r>
            <a:endParaRPr lang="en-US" dirty="0"/>
          </a:p>
        </p:txBody>
      </p:sp>
      <p:sp>
        <p:nvSpPr>
          <p:cNvPr id="5" name="Content Placeholder 2"/>
          <p:cNvSpPr txBox="1">
            <a:spLocks/>
          </p:cNvSpPr>
          <p:nvPr/>
        </p:nvSpPr>
        <p:spPr bwMode="auto">
          <a:xfrm>
            <a:off x="304800" y="914400"/>
            <a:ext cx="6019800" cy="5441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CA" sz="2400" dirty="0"/>
              <a:t>MRML widgets, such as </a:t>
            </a:r>
            <a:r>
              <a:rPr lang="en-CA" sz="2400" dirty="0" err="1"/>
              <a:t>qMRMLNodeComboBox</a:t>
            </a:r>
            <a:r>
              <a:rPr lang="en-CA" sz="2400" dirty="0"/>
              <a:t> require setting of the MRML scene</a:t>
            </a:r>
          </a:p>
          <a:p>
            <a:pPr>
              <a:spcBef>
                <a:spcPts val="0"/>
              </a:spcBef>
            </a:pPr>
            <a:r>
              <a:rPr lang="en-CA" sz="2400" dirty="0"/>
              <a:t>Scene can be set in Designer by connecting the </a:t>
            </a:r>
            <a:r>
              <a:rPr lang="en-CA" sz="2400" b="1" i="1" dirty="0" err="1"/>
              <a:t>mrmlSceneChanged</a:t>
            </a:r>
            <a:r>
              <a:rPr lang="en-CA" sz="2400" b="1" i="1" dirty="0"/>
              <a:t>(</a:t>
            </a:r>
            <a:r>
              <a:rPr lang="en-CA" sz="2400" b="1" i="1" dirty="0" err="1"/>
              <a:t>vtkMRMScene</a:t>
            </a:r>
            <a:r>
              <a:rPr lang="en-CA" sz="2400" b="1" i="1" dirty="0"/>
              <a:t>*)</a:t>
            </a:r>
            <a:r>
              <a:rPr lang="en-CA" sz="2400" i="1" dirty="0"/>
              <a:t> </a:t>
            </a:r>
            <a:r>
              <a:rPr lang="en-CA" sz="2400" dirty="0"/>
              <a:t>signal of the top-level widget to the </a:t>
            </a:r>
            <a:r>
              <a:rPr lang="en-CA" sz="2400" b="1" i="1" dirty="0" err="1"/>
              <a:t>setMRMLScene</a:t>
            </a:r>
            <a:r>
              <a:rPr lang="en-CA" sz="2400" b="1" i="1" dirty="0"/>
              <a:t>(</a:t>
            </a:r>
            <a:r>
              <a:rPr lang="en-CA" sz="2400" b="1" i="1" dirty="0" err="1"/>
              <a:t>vtkMRMLScene</a:t>
            </a:r>
            <a:r>
              <a:rPr lang="en-CA" sz="2400" b="1" i="1" dirty="0"/>
              <a:t>*)</a:t>
            </a:r>
            <a:r>
              <a:rPr lang="en-CA" sz="2400" i="1" dirty="0"/>
              <a:t> </a:t>
            </a:r>
            <a:r>
              <a:rPr lang="en-CA" sz="2400" dirty="0"/>
              <a:t>slot of the widget</a:t>
            </a:r>
            <a:endParaRPr lang="en-CA" sz="2400" i="1" dirty="0"/>
          </a:p>
          <a:p>
            <a:pPr lvl="1">
              <a:spcBef>
                <a:spcPts val="0"/>
              </a:spcBef>
            </a:pPr>
            <a:r>
              <a:rPr lang="en-CA" sz="2000" dirty="0"/>
              <a:t>Option A: Use </a:t>
            </a:r>
            <a:r>
              <a:rPr lang="en-CA" sz="2000" i="1" dirty="0"/>
              <a:t>Signal/Slot Editor </a:t>
            </a:r>
            <a:r>
              <a:rPr lang="en-CA" sz="2000" dirty="0"/>
              <a:t>(by default in the lower-right corner)</a:t>
            </a:r>
            <a:endParaRPr lang="en-CA" sz="2000" i="1" dirty="0"/>
          </a:p>
          <a:p>
            <a:pPr lvl="1">
              <a:spcBef>
                <a:spcPts val="0"/>
              </a:spcBef>
            </a:pPr>
            <a:r>
              <a:rPr lang="en-CA" sz="2000" dirty="0"/>
              <a:t>Option B: Switch to </a:t>
            </a:r>
            <a:r>
              <a:rPr lang="en-CA" sz="2000" i="1" dirty="0"/>
              <a:t>Edit Signals/Slots </a:t>
            </a:r>
            <a:r>
              <a:rPr lang="en-CA" sz="2000" dirty="0"/>
              <a:t>mode (menu: Edit -&gt; Edit Signals/Slots or F4 key) and press mouse button in an empty area in the top-level widget, move the mouse over the MRML widget, and release the mouse button; then select the signal and slot</a:t>
            </a:r>
          </a:p>
        </p:txBody>
      </p:sp>
      <p:pic>
        <p:nvPicPr>
          <p:cNvPr id="1026" name="Picture 2">
            <a:extLst>
              <a:ext uri="{FF2B5EF4-FFF2-40B4-BE49-F238E27FC236}">
                <a16:creationId xmlns:a16="http://schemas.microsoft.com/office/drawing/2014/main" id="{63CD26BA-F566-4F1B-B16E-96E9E22ED4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1066800"/>
            <a:ext cx="2480028"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AB2A2A9-0FEB-4338-BE5A-D55993E2EAE0}"/>
              </a:ext>
            </a:extLst>
          </p:cNvPr>
          <p:cNvPicPr>
            <a:picLocks noChangeAspect="1"/>
          </p:cNvPicPr>
          <p:nvPr/>
        </p:nvPicPr>
        <p:blipFill>
          <a:blip r:embed="rId3"/>
          <a:stretch>
            <a:fillRect/>
          </a:stretch>
        </p:blipFill>
        <p:spPr>
          <a:xfrm>
            <a:off x="6248400" y="4494134"/>
            <a:ext cx="2716910" cy="1438364"/>
          </a:xfrm>
          <a:prstGeom prst="rect">
            <a:avLst/>
          </a:prstGeom>
        </p:spPr>
      </p:pic>
      <p:sp>
        <p:nvSpPr>
          <p:cNvPr id="8" name="Footer Placeholder 2">
            <a:extLst>
              <a:ext uri="{FF2B5EF4-FFF2-40B4-BE49-F238E27FC236}">
                <a16:creationId xmlns:a16="http://schemas.microsoft.com/office/drawing/2014/main" id="{964CEAE0-3725-B909-0AD5-40B665C2A47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37328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45</a:t>
            </a:fld>
            <a:r>
              <a:rPr lang="en-US" dirty="0"/>
              <a:t> -</a:t>
            </a:r>
          </a:p>
        </p:txBody>
      </p:sp>
      <p:sp>
        <p:nvSpPr>
          <p:cNvPr id="4" name="Content Placeholder 2"/>
          <p:cNvSpPr txBox="1">
            <a:spLocks/>
          </p:cNvSpPr>
          <p:nvPr/>
        </p:nvSpPr>
        <p:spPr bwMode="auto">
          <a:xfrm>
            <a:off x="304800" y="1066799"/>
            <a:ext cx="8534400" cy="4379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Look for </a:t>
            </a:r>
            <a:r>
              <a:rPr lang="en-CA" sz="2000" b="1" dirty="0">
                <a:latin typeface="Miriam Fixed" panose="020B0509050101010101" pitchFamily="49" charset="-79"/>
                <a:cs typeface="Miriam Fixed" panose="020B0509050101010101" pitchFamily="49" charset="-79"/>
              </a:rPr>
              <a:t>class</a:t>
            </a:r>
            <a:r>
              <a:rPr lang="en-CA" sz="2200" i="1" dirty="0"/>
              <a:t> </a:t>
            </a:r>
            <a:r>
              <a:rPr lang="en-CA" sz="2000" b="1" dirty="0" err="1">
                <a:latin typeface="Miriam Fixed" panose="020B0509050101010101" pitchFamily="49" charset="-79"/>
                <a:cs typeface="Miriam Fixed" panose="020B0509050101010101" pitchFamily="49" charset="-79"/>
              </a:rPr>
              <a:t>MyFirstModuleLogic</a:t>
            </a:r>
            <a:endParaRPr lang="en-CA" sz="2200" dirty="0"/>
          </a:p>
          <a:p>
            <a:r>
              <a:rPr lang="en-CA" sz="2200" dirty="0"/>
              <a:t>Insert this code above the </a:t>
            </a:r>
            <a:r>
              <a:rPr lang="en-CA" sz="2000" b="1" dirty="0">
                <a:latin typeface="Miriam Fixed" panose="020B0509050101010101" pitchFamily="49" charset="-79"/>
                <a:cs typeface="Miriam Fixed" panose="020B0509050101010101" pitchFamily="49" charset="-79"/>
              </a:rPr>
              <a:t>process</a:t>
            </a:r>
            <a:r>
              <a:rPr lang="en-CA" sz="1800" i="1" dirty="0"/>
              <a:t> </a:t>
            </a:r>
            <a:r>
              <a:rPr lang="en-CA" sz="2200" dirty="0"/>
              <a:t>function</a:t>
            </a:r>
          </a:p>
          <a:p>
            <a:endParaRPr lang="en-CA" sz="2200" dirty="0"/>
          </a:p>
          <a:p>
            <a:endParaRPr lang="en-CA" sz="2200" dirty="0"/>
          </a:p>
          <a:p>
            <a:endParaRPr lang="en-CA" sz="2200" dirty="0"/>
          </a:p>
          <a:p>
            <a:endParaRPr lang="en-CA" sz="2200" dirty="0"/>
          </a:p>
          <a:p>
            <a:endParaRPr lang="en-CA" sz="2200" dirty="0"/>
          </a:p>
          <a:p>
            <a:endParaRPr lang="en-CA" sz="2200" dirty="0"/>
          </a:p>
          <a:p>
            <a:endParaRPr lang="en-CA" sz="2200" dirty="0"/>
          </a:p>
          <a:p>
            <a:r>
              <a:rPr lang="en-CA" sz="2200" dirty="0"/>
              <a:t>Click the Reload button to see the changes</a:t>
            </a:r>
            <a:br>
              <a:rPr lang="en-CA" sz="2200" dirty="0"/>
            </a:br>
            <a:r>
              <a:rPr lang="en-CA" sz="2200" dirty="0"/>
              <a:t>(remember to save the files first)</a:t>
            </a:r>
          </a:p>
          <a:p>
            <a:pPr marL="0" indent="0">
              <a:buFont typeface="Arial" charset="0"/>
              <a:buNone/>
            </a:pPr>
            <a:endParaRPr lang="en-CA" dirty="0"/>
          </a:p>
        </p:txBody>
      </p:sp>
      <p:sp>
        <p:nvSpPr>
          <p:cNvPr id="5" name="Title 1"/>
          <p:cNvSpPr txBox="1">
            <a:spLocks/>
          </p:cNvSpPr>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#4</a:t>
            </a:r>
          </a:p>
        </p:txBody>
      </p:sp>
      <p:sp>
        <p:nvSpPr>
          <p:cNvPr id="7" name="TextBox 6"/>
          <p:cNvSpPr txBox="1"/>
          <p:nvPr/>
        </p:nvSpPr>
        <p:spPr>
          <a:xfrm>
            <a:off x="594356" y="1832827"/>
            <a:ext cx="8255786" cy="2862322"/>
          </a:xfrm>
          <a:prstGeom prst="rect">
            <a:avLst/>
          </a:prstGeom>
          <a:noFill/>
        </p:spPr>
        <p:txBody>
          <a:bodyPr wrap="none" rtlCol="0">
            <a:spAutoFit/>
          </a:bodyPr>
          <a:lstStyle/>
          <a:p>
            <a:r>
              <a:rPr lang="en-CA" sz="1200" b="1" dirty="0">
                <a:latin typeface="Miriam Fixed" panose="020B0509050101010101" pitchFamily="49" charset="-79"/>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def</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getCenterOfMass</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markupsNode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[0,0,0]</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import </a:t>
            </a:r>
            <a:r>
              <a:rPr lang="en-CA" sz="1200" b="1" dirty="0" err="1">
                <a:latin typeface="Consolas" panose="020B0609020204030204" pitchFamily="49" charset="0"/>
                <a:cs typeface="Miriam Fixed" panose="020B0509050101010101" pitchFamily="49" charset="-79"/>
              </a:rPr>
              <a:t>numpy</a:t>
            </a:r>
            <a:r>
              <a:rPr lang="en-CA" sz="1200" b="1" dirty="0">
                <a:latin typeface="Consolas" panose="020B0609020204030204" pitchFamily="49" charset="0"/>
                <a:cs typeface="Miriam Fixed" panose="020B0509050101010101" pitchFamily="49" charset="-79"/>
              </a:rPr>
              <a:t> as np</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np.zeros</a:t>
            </a:r>
            <a:r>
              <a:rPr lang="en-CA" sz="1200" b="1" dirty="0">
                <a:latin typeface="Consolas" panose="020B0609020204030204" pitchFamily="49" charset="0"/>
                <a:cs typeface="Miriam Fixed" panose="020B0509050101010101" pitchFamily="49" charset="-79"/>
              </a:rPr>
              <a:t>(3)</a:t>
            </a:r>
          </a:p>
          <a:p>
            <a:r>
              <a:rPr lang="en-CA" sz="1200" b="1" dirty="0">
                <a:latin typeface="Consolas" panose="020B0609020204030204" pitchFamily="49" charset="0"/>
                <a:cs typeface="Miriam Fixed" panose="020B0509050101010101" pitchFamily="49" charset="-79"/>
              </a:rPr>
              <a:t>    for </a:t>
            </a:r>
            <a:r>
              <a:rPr lang="en-CA" sz="1200" b="1" dirty="0" err="1">
                <a:latin typeface="Consolas" panose="020B0609020204030204" pitchFamily="49" charset="0"/>
                <a:cs typeface="Miriam Fixed" panose="020B0509050101010101" pitchFamily="49" charset="-79"/>
              </a:rPr>
              <a:t>i</a:t>
            </a:r>
            <a:r>
              <a:rPr lang="en-CA" sz="1200" b="1" dirty="0">
                <a:latin typeface="Consolas" panose="020B0609020204030204" pitchFamily="49" charset="0"/>
                <a:cs typeface="Miriam Fixed" panose="020B0509050101010101" pitchFamily="49" charset="-79"/>
              </a:rPr>
              <a:t> in range(</a:t>
            </a:r>
            <a:r>
              <a:rPr lang="en-CA" sz="1200" b="1" dirty="0" err="1">
                <a:latin typeface="Consolas" panose="020B0609020204030204" pitchFamily="49" charset="0"/>
                <a:cs typeface="Miriam Fixed" panose="020B0509050101010101" pitchFamily="49" charset="-79"/>
              </a:rPr>
              <a:t>markupsNode.GetNumberOfMarkups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np.zeros</a:t>
            </a:r>
            <a:r>
              <a:rPr lang="en-CA" sz="1200" b="1" dirty="0">
                <a:latin typeface="Consolas" panose="020B0609020204030204" pitchFamily="49" charset="0"/>
                <a:cs typeface="Miriam Fixed" panose="020B0509050101010101" pitchFamily="49" charset="-79"/>
              </a:rPr>
              <a:t>(3)</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markupsNode.GetNthFiducialPosition</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i,pos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pos</a:t>
            </a:r>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markupsNode.GetNumberOfMarkups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logging.info('Center of mass for \'' + </a:t>
            </a:r>
            <a:r>
              <a:rPr lang="en-CA" sz="1200" b="1" dirty="0" err="1">
                <a:latin typeface="Consolas" panose="020B0609020204030204" pitchFamily="49" charset="0"/>
                <a:cs typeface="Miriam Fixed" panose="020B0509050101010101" pitchFamily="49" charset="-79"/>
              </a:rPr>
              <a:t>markupsNode.GetName</a:t>
            </a:r>
            <a:r>
              <a:rPr lang="en-CA" sz="1200" b="1" dirty="0">
                <a:latin typeface="Consolas" panose="020B0609020204030204" pitchFamily="49" charset="0"/>
                <a:cs typeface="Miriam Fixed" panose="020B0509050101010101" pitchFamily="49" charset="-79"/>
              </a:rPr>
              <a:t>() + '\': ' + </a:t>
            </a:r>
            <a:r>
              <a:rPr lang="en-CA" sz="1200" b="1" dirty="0" err="1">
                <a:latin typeface="Consolas" panose="020B0609020204030204" pitchFamily="49" charset="0"/>
                <a:cs typeface="Miriam Fixed" panose="020B0509050101010101" pitchFamily="49" charset="-79"/>
              </a:rPr>
              <a:t>repr</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return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a:t>
            </a:r>
          </a:p>
        </p:txBody>
      </p:sp>
      <p:pic>
        <p:nvPicPr>
          <p:cNvPr id="6" name="Picture 5"/>
          <p:cNvPicPr>
            <a:picLocks noChangeAspect="1"/>
          </p:cNvPicPr>
          <p:nvPr/>
        </p:nvPicPr>
        <p:blipFill>
          <a:blip r:embed="rId3"/>
          <a:stretch>
            <a:fillRect/>
          </a:stretch>
        </p:blipFill>
        <p:spPr>
          <a:xfrm>
            <a:off x="1143000" y="5445917"/>
            <a:ext cx="4648200" cy="638175"/>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5690497"/>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Footer Placeholder 2">
            <a:extLst>
              <a:ext uri="{FF2B5EF4-FFF2-40B4-BE49-F238E27FC236}">
                <a16:creationId xmlns:a16="http://schemas.microsoft.com/office/drawing/2014/main" id="{0BFD5400-F5EB-9A30-E980-5B742727E02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47659969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304800" y="1526500"/>
            <a:ext cx="8686800" cy="26241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Change the </a:t>
            </a:r>
            <a:r>
              <a:rPr lang="en-CA" sz="2000" b="1" dirty="0">
                <a:latin typeface="Miriam Fixed" panose="020B0509050101010101" pitchFamily="49" charset="-79"/>
                <a:cs typeface="Miriam Fixed" panose="020B0509050101010101" pitchFamily="49" charset="-79"/>
              </a:rPr>
              <a:t>process</a:t>
            </a:r>
            <a:r>
              <a:rPr lang="en-CA" sz="2000" i="1" dirty="0"/>
              <a:t> </a:t>
            </a:r>
            <a:r>
              <a:rPr lang="en-CA" sz="2400" dirty="0"/>
              <a:t>function to look like this:</a:t>
            </a:r>
            <a:br>
              <a:rPr lang="en-CA" sz="2400" dirty="0"/>
            </a:br>
            <a:br>
              <a:rPr lang="en-CA" sz="2400" dirty="0"/>
            </a:br>
            <a:br>
              <a:rPr lang="en-CA" sz="2400" dirty="0"/>
            </a:br>
            <a:br>
              <a:rPr lang="en-CA" sz="2400" dirty="0"/>
            </a:br>
            <a:br>
              <a:rPr lang="en-CA" sz="2400" dirty="0"/>
            </a:br>
            <a:br>
              <a:rPr lang="en-CA" sz="2400" dirty="0"/>
            </a:br>
            <a:endParaRPr lang="en-CA" sz="2400" dirty="0"/>
          </a:p>
          <a:p>
            <a:endParaRPr lang="en-CA" sz="2400" dirty="0"/>
          </a:p>
          <a:p>
            <a:pPr marL="0" indent="0">
              <a:buFont typeface="Arial" charset="0"/>
              <a:buNone/>
            </a:pPr>
            <a:endParaRPr lang="en-CA" dirty="0"/>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46</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#5</a:t>
            </a:r>
          </a:p>
        </p:txBody>
      </p:sp>
      <p:sp>
        <p:nvSpPr>
          <p:cNvPr id="7" name="TextBox 6"/>
          <p:cNvSpPr txBox="1"/>
          <p:nvPr/>
        </p:nvSpPr>
        <p:spPr>
          <a:xfrm>
            <a:off x="343079" y="2133600"/>
            <a:ext cx="8648521" cy="1600438"/>
          </a:xfrm>
          <a:prstGeom prst="rect">
            <a:avLst/>
          </a:prstGeom>
          <a:noFill/>
        </p:spPr>
        <p:txBody>
          <a:bodyPr wrap="none" rtlCol="0">
            <a:spAutoFit/>
          </a:bodyPr>
          <a:lstStyle/>
          <a:p>
            <a:r>
              <a:rPr lang="en-CA" sz="1400" b="1" dirty="0">
                <a:latin typeface="Miriam Fixed" panose="020B0509050101010101" pitchFamily="49" charset="-79"/>
                <a:cs typeface="Miriam Fixed" panose="020B0509050101010101" pitchFamily="49" charset="-79"/>
              </a:rPr>
              <a:t>  </a:t>
            </a:r>
            <a:r>
              <a:rPr lang="en-CA" sz="1400" b="1" dirty="0">
                <a:latin typeface="Consolas" panose="020B0609020204030204" pitchFamily="49" charset="0"/>
                <a:cs typeface="Miriam Fixed" panose="020B0509050101010101" pitchFamily="49" charset="-79"/>
              </a:rPr>
              <a:t>def process(self, </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outputVolume</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imageThreshold</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enableScreenshots</a:t>
            </a:r>
            <a:r>
              <a:rPr lang="en-CA" sz="1400" b="1" dirty="0">
                <a:latin typeface="Consolas" panose="020B0609020204030204" pitchFamily="49" charset="0"/>
                <a:cs typeface="Miriam Fixed" panose="020B0509050101010101" pitchFamily="49" charset="-79"/>
              </a:rPr>
              <a:t>=0):</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Run the actual algorithm</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self.centerOfMass</a:t>
            </a:r>
            <a:r>
              <a:rPr lang="en-CA" sz="1400" b="1" dirty="0">
                <a:latin typeface="Consolas" panose="020B0609020204030204" pitchFamily="49" charset="0"/>
                <a:cs typeface="Miriam Fixed" panose="020B0509050101010101" pitchFamily="49" charset="-79"/>
              </a:rPr>
              <a:t> = </a:t>
            </a:r>
            <a:r>
              <a:rPr lang="en-CA" sz="1400" b="1" dirty="0" err="1">
                <a:latin typeface="Consolas" panose="020B0609020204030204" pitchFamily="49" charset="0"/>
                <a:cs typeface="Miriam Fixed" panose="020B0509050101010101" pitchFamily="49" charset="-79"/>
              </a:rPr>
              <a:t>self.getCenterOfMass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return True</a:t>
            </a:r>
          </a:p>
        </p:txBody>
      </p:sp>
      <p:sp>
        <p:nvSpPr>
          <p:cNvPr id="9" name="Footer Placeholder 2">
            <a:extLst>
              <a:ext uri="{FF2B5EF4-FFF2-40B4-BE49-F238E27FC236}">
                <a16:creationId xmlns:a16="http://schemas.microsoft.com/office/drawing/2014/main" id="{EC4DFEE8-F90C-E6EC-9960-B2F4D7AF7E7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9122804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019B29-E9C7-B8BF-7E0C-DC141A575280}"/>
              </a:ext>
            </a:extLst>
          </p:cNvPr>
          <p:cNvPicPr>
            <a:picLocks noChangeAspect="1"/>
          </p:cNvPicPr>
          <p:nvPr/>
        </p:nvPicPr>
        <p:blipFill>
          <a:blip r:embed="rId3"/>
          <a:stretch>
            <a:fillRect/>
          </a:stretch>
        </p:blipFill>
        <p:spPr>
          <a:xfrm>
            <a:off x="2800135" y="1517241"/>
            <a:ext cx="3758475" cy="1785275"/>
          </a:xfrm>
          <a:prstGeom prst="rect">
            <a:avLst/>
          </a:prstGeom>
        </p:spPr>
      </p:pic>
      <p:sp>
        <p:nvSpPr>
          <p:cNvPr id="8" name="Content Placeholder 2"/>
          <p:cNvSpPr txBox="1">
            <a:spLocks/>
          </p:cNvSpPr>
          <p:nvPr/>
        </p:nvSpPr>
        <p:spPr bwMode="auto">
          <a:xfrm>
            <a:off x="304800" y="990601"/>
            <a:ext cx="85344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err="1"/>
              <a:t>Drag&amp;drop</a:t>
            </a:r>
            <a:r>
              <a:rPr lang="en-CA" sz="2400" dirty="0"/>
              <a:t> a Label in the module widget at the bottom of the outputs section</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a:p>
            <a:pPr>
              <a:spcBef>
                <a:spcPts val="1800"/>
              </a:spcBef>
            </a:pPr>
            <a:r>
              <a:rPr lang="en-CA" sz="2400" dirty="0"/>
              <a:t>Double-click the label and enter “</a:t>
            </a:r>
            <a:r>
              <a:rPr lang="en-CA" sz="2400" dirty="0">
                <a:solidFill>
                  <a:srgbClr val="FF0000"/>
                </a:solidFill>
              </a:rPr>
              <a:t>Center of mass:</a:t>
            </a:r>
            <a:r>
              <a:rPr lang="en-CA" sz="2400" dirty="0"/>
              <a:t>”</a:t>
            </a:r>
          </a:p>
          <a:p>
            <a:pPr>
              <a:spcBef>
                <a:spcPts val="0"/>
              </a:spcBef>
            </a:pPr>
            <a:r>
              <a:rPr lang="en-CA" sz="2400" dirty="0" err="1"/>
              <a:t>Drag&amp;drop</a:t>
            </a:r>
            <a:r>
              <a:rPr lang="en-CA" sz="2400" dirty="0"/>
              <a:t> a second one in the right column, make it empty</a:t>
            </a:r>
          </a:p>
          <a:p>
            <a:pPr>
              <a:spcBef>
                <a:spcPts val="0"/>
              </a:spcBef>
            </a:pPr>
            <a:r>
              <a:rPr lang="en-CA" sz="2400" dirty="0"/>
              <a:t>Rename the object to </a:t>
            </a:r>
            <a:r>
              <a:rPr lang="en-CA" sz="2400" dirty="0" err="1">
                <a:solidFill>
                  <a:srgbClr val="FF0000"/>
                </a:solidFill>
              </a:rPr>
              <a:t>centerOfMassValueLabel</a:t>
            </a:r>
            <a:endParaRPr lang="en-CA" sz="2400" dirty="0">
              <a:solidFill>
                <a:srgbClr val="FF0000"/>
              </a:solidFill>
            </a:endParaRPr>
          </a:p>
          <a:p>
            <a:pPr>
              <a:spcBef>
                <a:spcPts val="0"/>
              </a:spcBef>
            </a:pPr>
            <a:endParaRPr lang="en-CA" sz="2400" dirty="0"/>
          </a:p>
          <a:p>
            <a:pPr>
              <a:spcBef>
                <a:spcPts val="0"/>
              </a:spcBef>
            </a:pPr>
            <a:endParaRPr lang="en-CA" sz="2400" dirty="0"/>
          </a:p>
          <a:p>
            <a:pPr>
              <a:spcBef>
                <a:spcPts val="0"/>
              </a:spcBef>
            </a:pPr>
            <a:endParaRPr lang="en-CA" sz="2400" dirty="0"/>
          </a:p>
          <a:p>
            <a:pPr marL="2682875" indent="-395288">
              <a:spcBef>
                <a:spcPts val="0"/>
              </a:spcBef>
            </a:pPr>
            <a:r>
              <a:rPr lang="en-CA" sz="2400" dirty="0"/>
              <a:t>It should look like this:</a:t>
            </a:r>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#6</a:t>
            </a: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06761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981377"/>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11"/>
          <p:cNvPicPr>
            <a:picLocks noChangeAspect="1"/>
          </p:cNvPicPr>
          <p:nvPr/>
        </p:nvPicPr>
        <p:blipFill>
          <a:blip r:embed="rId5"/>
          <a:stretch>
            <a:fillRect/>
          </a:stretch>
        </p:blipFill>
        <p:spPr>
          <a:xfrm>
            <a:off x="710911" y="4528817"/>
            <a:ext cx="4019550" cy="800100"/>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013" y="510540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 name="Picture 16">
            <a:extLst>
              <a:ext uri="{FF2B5EF4-FFF2-40B4-BE49-F238E27FC236}">
                <a16:creationId xmlns:a16="http://schemas.microsoft.com/office/drawing/2014/main" id="{27BDB620-816F-460C-A81B-A0FDD4B44006}"/>
              </a:ext>
            </a:extLst>
          </p:cNvPr>
          <p:cNvPicPr>
            <a:picLocks noChangeAspect="1"/>
          </p:cNvPicPr>
          <p:nvPr/>
        </p:nvPicPr>
        <p:blipFill>
          <a:blip r:embed="rId6"/>
          <a:stretch>
            <a:fillRect/>
          </a:stretch>
        </p:blipFill>
        <p:spPr>
          <a:xfrm>
            <a:off x="6657301" y="4093980"/>
            <a:ext cx="1828847" cy="2113192"/>
          </a:xfrm>
          <a:prstGeom prst="rect">
            <a:avLst/>
          </a:prstGeom>
        </p:spPr>
      </p:pic>
      <p:sp>
        <p:nvSpPr>
          <p:cNvPr id="14" name="Footer Placeholder 2">
            <a:extLst>
              <a:ext uri="{FF2B5EF4-FFF2-40B4-BE49-F238E27FC236}">
                <a16:creationId xmlns:a16="http://schemas.microsoft.com/office/drawing/2014/main" id="{C1BB9806-BC08-B22F-5BB1-FB10BE3EA6C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57248819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48</a:t>
            </a:fld>
            <a:r>
              <a:rPr lang="en-US" dirty="0"/>
              <a:t> -</a:t>
            </a:r>
          </a:p>
        </p:txBody>
      </p:sp>
      <p:sp>
        <p:nvSpPr>
          <p:cNvPr id="4" name="Content Placeholder 2"/>
          <p:cNvSpPr txBox="1">
            <a:spLocks/>
          </p:cNvSpPr>
          <p:nvPr/>
        </p:nvSpPr>
        <p:spPr bwMode="auto">
          <a:xfrm>
            <a:off x="304800" y="1219200"/>
            <a:ext cx="8534400" cy="4300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Validating button state and displaying the output into</a:t>
            </a:r>
            <a:br>
              <a:rPr lang="en-CA" sz="2400" dirty="0"/>
            </a:br>
            <a:r>
              <a:rPr lang="en-CA" sz="2000" b="1" dirty="0" err="1">
                <a:latin typeface="Consolas" panose="020B0609020204030204" pitchFamily="49" charset="0"/>
                <a:cs typeface="Miriam Fixed" panose="020B0509050101010101" pitchFamily="49" charset="-79"/>
              </a:rPr>
              <a:t>MyFirstModuleWidget</a:t>
            </a:r>
            <a:r>
              <a:rPr lang="en-CA" sz="2000" b="1" dirty="0">
                <a:cs typeface="Miriam Fixed" panose="020B0509050101010101" pitchFamily="49" charset="-79"/>
              </a:rPr>
              <a:t> – replace these functions:</a:t>
            </a:r>
            <a:endParaRPr lang="en-CA" sz="1800" b="1" dirty="0">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2400" dirty="0"/>
          </a:p>
          <a:p>
            <a:r>
              <a:rPr lang="en-CA" sz="2400" dirty="0"/>
              <a:t>Pay attention to correct indentation!</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#7</a:t>
            </a:r>
          </a:p>
        </p:txBody>
      </p:sp>
      <p:sp>
        <p:nvSpPr>
          <p:cNvPr id="7" name="TextBox 6"/>
          <p:cNvSpPr txBox="1"/>
          <p:nvPr/>
        </p:nvSpPr>
        <p:spPr>
          <a:xfrm>
            <a:off x="320930" y="2209800"/>
            <a:ext cx="8601075" cy="2462213"/>
          </a:xfrm>
          <a:prstGeom prst="rect">
            <a:avLst/>
          </a:prstGeom>
          <a:noFill/>
        </p:spPr>
        <p:txBody>
          <a:bodyPr wrap="square" rtlCol="0">
            <a:spAutoFit/>
          </a:bodyPr>
          <a:lstStyle/>
          <a:p>
            <a:r>
              <a:rPr lang="en-CA" sz="1400" b="1" dirty="0">
                <a:latin typeface="Consolas" panose="020B0609020204030204" pitchFamily="49" charset="0"/>
                <a:cs typeface="Miriam Fixed" panose="020B0509050101010101" pitchFamily="49" charset="-79"/>
              </a:rPr>
              <a:t>  def </a:t>
            </a:r>
            <a:r>
              <a:rPr lang="en-CA" sz="1400" b="1" dirty="0" err="1">
                <a:latin typeface="Consolas" panose="020B0609020204030204" pitchFamily="49" charset="0"/>
                <a:cs typeface="Miriam Fixed" panose="020B0509050101010101" pitchFamily="49" charset="-79"/>
              </a:rPr>
              <a:t>updateGUIFromParameterNode</a:t>
            </a:r>
            <a:r>
              <a:rPr lang="en-CA" sz="1400" b="1" dirty="0">
                <a:latin typeface="Consolas" panose="020B0609020204030204" pitchFamily="49" charset="0"/>
                <a:cs typeface="Miriam Fixed" panose="020B0509050101010101" pitchFamily="49" charset="-79"/>
              </a:rPr>
              <a:t>(self):</a:t>
            </a:r>
          </a:p>
          <a:p>
            <a:r>
              <a:rPr lang="en-CA" sz="1400" b="1" dirty="0">
                <a:latin typeface="Consolas" panose="020B0609020204030204" pitchFamily="49" charset="0"/>
                <a:cs typeface="Miriam Fixed" panose="020B0509050101010101" pitchFamily="49" charset="-79"/>
              </a:rPr>
              <a:t>    if self._</a:t>
            </a:r>
            <a:r>
              <a:rPr lang="en-CA" sz="1400" b="1" dirty="0" err="1">
                <a:latin typeface="Consolas" panose="020B0609020204030204" pitchFamily="49" charset="0"/>
                <a:cs typeface="Miriam Fixed" panose="020B0509050101010101" pitchFamily="49" charset="-79"/>
              </a:rPr>
              <a:t>parameterNode</a:t>
            </a:r>
            <a:r>
              <a:rPr lang="en-CA" sz="1400" b="1" dirty="0">
                <a:latin typeface="Consolas" panose="020B0609020204030204" pitchFamily="49" charset="0"/>
                <a:cs typeface="Miriam Fixed" panose="020B0509050101010101" pitchFamily="49" charset="-79"/>
              </a:rPr>
              <a:t> is None:</a:t>
            </a:r>
          </a:p>
          <a:p>
            <a:r>
              <a:rPr lang="en-CA" sz="1400" b="1" dirty="0">
                <a:latin typeface="Consolas" panose="020B0609020204030204" pitchFamily="49" charset="0"/>
                <a:cs typeface="Miriam Fixed" panose="020B0509050101010101" pitchFamily="49" charset="-79"/>
              </a:rPr>
              <a:t>      return</a:t>
            </a:r>
          </a:p>
          <a:p>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self.ui.applyButton.enabled</a:t>
            </a:r>
            <a:r>
              <a:rPr lang="en-CA" sz="1400" b="1" dirty="0">
                <a:latin typeface="Consolas" panose="020B0609020204030204" pitchFamily="49" charset="0"/>
                <a:cs typeface="Miriam Fixed" panose="020B0509050101010101" pitchFamily="49" charset="-79"/>
              </a:rPr>
              <a:t> = self._</a:t>
            </a:r>
            <a:r>
              <a:rPr lang="en-CA" sz="1400" b="1" dirty="0" err="1">
                <a:latin typeface="Consolas" panose="020B0609020204030204" pitchFamily="49" charset="0"/>
                <a:cs typeface="Miriam Fixed" panose="020B0509050101010101" pitchFamily="49" charset="-79"/>
              </a:rPr>
              <a:t>parameterNode.GetNodeReference</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InputVolume</a:t>
            </a:r>
            <a:r>
              <a:rPr lang="en-CA" sz="1400" b="1" dirty="0">
                <a:latin typeface="Consolas" panose="020B0609020204030204" pitchFamily="49" charset="0"/>
                <a:cs typeface="Miriam Fixed" panose="020B0509050101010101" pitchFamily="49" charset="-79"/>
              </a:rPr>
              <a:t>")</a:t>
            </a:r>
          </a:p>
          <a:p>
            <a:endParaRPr lang="en-CA" sz="1400" b="1" dirty="0">
              <a:latin typeface="Consolas" panose="020B0609020204030204" pitchFamily="49" charset="0"/>
              <a:cs typeface="Miriam Fixed" panose="020B0509050101010101" pitchFamily="49" charset="-79"/>
            </a:endParaRPr>
          </a:p>
          <a:p>
            <a:r>
              <a:rPr lang="en-CA" sz="1400" b="1" dirty="0">
                <a:latin typeface="Consolas" panose="020B0609020204030204" pitchFamily="49" charset="0"/>
                <a:cs typeface="Miriam Fixed" panose="020B0509050101010101" pitchFamily="49" charset="-79"/>
              </a:rPr>
              <a:t>  def </a:t>
            </a:r>
            <a:r>
              <a:rPr lang="en-CA" sz="1400" b="1" dirty="0" err="1">
                <a:latin typeface="Consolas" panose="020B0609020204030204" pitchFamily="49" charset="0"/>
                <a:cs typeface="Miriam Fixed" panose="020B0509050101010101" pitchFamily="49" charset="-79"/>
              </a:rPr>
              <a:t>onApplyButton</a:t>
            </a:r>
            <a:r>
              <a:rPr lang="en-CA" sz="1400" b="1" dirty="0">
                <a:latin typeface="Consolas" panose="020B0609020204030204" pitchFamily="49" charset="0"/>
                <a:cs typeface="Miriam Fixed" panose="020B0509050101010101" pitchFamily="49" charset="-79"/>
              </a:rPr>
              <a:t>(self):</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self.logic.process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self.ui.inputSelector.currentNode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self.ui.invertedOutputSelector.currentNode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self.ui.imageThresholdSliderWidget.value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not </a:t>
            </a:r>
            <a:r>
              <a:rPr lang="en-CA" sz="1400" b="1" dirty="0" err="1">
                <a:latin typeface="Consolas" panose="020B0609020204030204" pitchFamily="49" charset="0"/>
                <a:cs typeface="Miriam Fixed" panose="020B0509050101010101" pitchFamily="49" charset="-79"/>
              </a:rPr>
              <a:t>self.ui.invertOutputCheckBox.checked</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self.ui.centerOfMassValueLabel.text</a:t>
            </a:r>
            <a:r>
              <a:rPr lang="en-CA" sz="1400" b="1" dirty="0">
                <a:latin typeface="Consolas" panose="020B0609020204030204" pitchFamily="49" charset="0"/>
                <a:cs typeface="Miriam Fixed" panose="020B0509050101010101" pitchFamily="49" charset="-79"/>
              </a:rPr>
              <a:t> = str(</a:t>
            </a:r>
            <a:r>
              <a:rPr lang="en-CA" sz="1400" b="1" dirty="0" err="1">
                <a:latin typeface="Consolas" panose="020B0609020204030204" pitchFamily="49" charset="0"/>
                <a:cs typeface="Miriam Fixed" panose="020B0509050101010101" pitchFamily="49" charset="-79"/>
              </a:rPr>
              <a:t>self.logic.centerOfMass</a:t>
            </a:r>
            <a:r>
              <a:rPr lang="en-CA" sz="1400" b="1" dirty="0">
                <a:latin typeface="Consolas" panose="020B0609020204030204" pitchFamily="49" charset="0"/>
                <a:cs typeface="Miriam Fixed" panose="020B0509050101010101" pitchFamily="49" charset="-79"/>
              </a:rPr>
              <a:t>)</a:t>
            </a:r>
          </a:p>
        </p:txBody>
      </p:sp>
      <p:sp>
        <p:nvSpPr>
          <p:cNvPr id="9" name="Footer Placeholder 2">
            <a:extLst>
              <a:ext uri="{FF2B5EF4-FFF2-40B4-BE49-F238E27FC236}">
                <a16:creationId xmlns:a16="http://schemas.microsoft.com/office/drawing/2014/main" id="{EBD5A679-4D51-9A39-4952-9632A071F40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0021187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49</a:t>
            </a:fld>
            <a:r>
              <a:rPr lang="en-US" dirty="0"/>
              <a:t> -</a:t>
            </a:r>
          </a:p>
        </p:txBody>
      </p:sp>
      <p:sp>
        <p:nvSpPr>
          <p:cNvPr id="4" name="Content Placeholder 2"/>
          <p:cNvSpPr txBox="1">
            <a:spLocks/>
          </p:cNvSpPr>
          <p:nvPr/>
        </p:nvSpPr>
        <p:spPr bwMode="auto">
          <a:xfrm>
            <a:off x="304800" y="914400"/>
            <a:ext cx="8534400" cy="5062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Go to our module in </a:t>
            </a:r>
            <a:r>
              <a:rPr lang="en-CA" sz="2400" i="1" dirty="0"/>
              <a:t>Examples / Center of Mass</a:t>
            </a:r>
          </a:p>
          <a:p>
            <a:r>
              <a:rPr lang="en-CA" sz="2400" dirty="0"/>
              <a:t>Add a few markups</a:t>
            </a:r>
            <a:endParaRPr lang="en-CA" sz="2400" i="1" dirty="0"/>
          </a:p>
          <a:p>
            <a:r>
              <a:rPr lang="en-CA" sz="2400" dirty="0"/>
              <a:t>Press </a:t>
            </a:r>
            <a:r>
              <a:rPr lang="en-CA" sz="2400" i="1" dirty="0"/>
              <a:t>Apply</a:t>
            </a:r>
          </a:p>
          <a:p>
            <a:pPr lvl="1"/>
            <a:r>
              <a:rPr lang="en-CA" sz="2200" dirty="0"/>
              <a:t>1. Display displacement center of mass position →  works!</a:t>
            </a:r>
          </a:p>
          <a:p>
            <a:pPr lvl="1"/>
            <a:r>
              <a:rPr lang="en-CA" sz="2200" dirty="0"/>
              <a:t>2. Displays nothing → error can be seen in the Python interactor</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Try our scripted module</a:t>
            </a:r>
          </a:p>
        </p:txBody>
      </p:sp>
      <p:pic>
        <p:nvPicPr>
          <p:cNvPr id="7" name="Picture 6">
            <a:extLst>
              <a:ext uri="{FF2B5EF4-FFF2-40B4-BE49-F238E27FC236}">
                <a16:creationId xmlns:a16="http://schemas.microsoft.com/office/drawing/2014/main" id="{C85374B9-AED0-2C12-3856-CE1FC0BEB6D5}"/>
              </a:ext>
            </a:extLst>
          </p:cNvPr>
          <p:cNvPicPr>
            <a:picLocks noChangeAspect="1"/>
          </p:cNvPicPr>
          <p:nvPr/>
        </p:nvPicPr>
        <p:blipFill>
          <a:blip r:embed="rId3"/>
          <a:stretch>
            <a:fillRect/>
          </a:stretch>
        </p:blipFill>
        <p:spPr>
          <a:xfrm>
            <a:off x="1981200" y="3135867"/>
            <a:ext cx="4692318" cy="3176093"/>
          </a:xfrm>
          <a:prstGeom prst="rect">
            <a:avLst/>
          </a:prstGeom>
        </p:spPr>
      </p:pic>
      <p:sp>
        <p:nvSpPr>
          <p:cNvPr id="8" name="Footer Placeholder 2">
            <a:extLst>
              <a:ext uri="{FF2B5EF4-FFF2-40B4-BE49-F238E27FC236}">
                <a16:creationId xmlns:a16="http://schemas.microsoft.com/office/drawing/2014/main" id="{C041A419-510C-086D-C663-BCE96921724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1236962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Modules type: Scripted loadable</a:t>
            </a:r>
          </a:p>
        </p:txBody>
      </p:sp>
      <p:sp>
        <p:nvSpPr>
          <p:cNvPr id="5" name="TextBox 4"/>
          <p:cNvSpPr txBox="1"/>
          <p:nvPr/>
        </p:nvSpPr>
        <p:spPr>
          <a:xfrm>
            <a:off x="228600" y="838200"/>
            <a:ext cx="8786380" cy="1015663"/>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Python</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Simplest way to extend/customize Slicer</a:t>
            </a:r>
          </a:p>
        </p:txBody>
      </p:sp>
      <p:pic>
        <p:nvPicPr>
          <p:cNvPr id="1026" name="Picture 2">
            <a:extLst>
              <a:ext uri="{FF2B5EF4-FFF2-40B4-BE49-F238E27FC236}">
                <a16:creationId xmlns:a16="http://schemas.microsoft.com/office/drawing/2014/main" id="{D71DAA31-EA7F-4842-855E-288AAA08D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690" y="2099485"/>
            <a:ext cx="6934200" cy="40112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Footer Placeholder 2">
            <a:extLst>
              <a:ext uri="{FF2B5EF4-FFF2-40B4-BE49-F238E27FC236}">
                <a16:creationId xmlns:a16="http://schemas.microsoft.com/office/drawing/2014/main" id="{9EDDC849-3D68-A653-A2C8-D1DC95F1850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493197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C6B8BF-8354-490E-8D78-0A4DD5605763}"/>
              </a:ext>
            </a:extLst>
          </p:cNvPr>
          <p:cNvPicPr>
            <a:picLocks noChangeAspect="1"/>
          </p:cNvPicPr>
          <p:nvPr/>
        </p:nvPicPr>
        <p:blipFill>
          <a:blip r:embed="rId3"/>
          <a:stretch>
            <a:fillRect/>
          </a:stretch>
        </p:blipFill>
        <p:spPr>
          <a:xfrm>
            <a:off x="6193708" y="914801"/>
            <a:ext cx="2600000" cy="1047619"/>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50</a:t>
            </a:fld>
            <a:r>
              <a:rPr lang="en-US" dirty="0"/>
              <a:t> -</a:t>
            </a:r>
          </a:p>
        </p:txBody>
      </p:sp>
      <p:sp>
        <p:nvSpPr>
          <p:cNvPr id="5" name="Title 1"/>
          <p:cNvSpPr txBox="1">
            <a:spLocks/>
          </p:cNvSpPr>
          <p:nvPr/>
        </p:nvSpPr>
        <p:spPr bwMode="auto">
          <a:xfrm>
            <a:off x="457200" y="-91585"/>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Add auto-update</a:t>
            </a:r>
          </a:p>
        </p:txBody>
      </p:sp>
      <p:sp>
        <p:nvSpPr>
          <p:cNvPr id="8" name="Content Placeholder 2"/>
          <p:cNvSpPr txBox="1">
            <a:spLocks/>
          </p:cNvSpPr>
          <p:nvPr/>
        </p:nvSpPr>
        <p:spPr bwMode="auto">
          <a:xfrm>
            <a:off x="228601" y="838601"/>
            <a:ext cx="8534400" cy="19807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Add a new label and checkbox:</a:t>
            </a:r>
          </a:p>
          <a:p>
            <a:pPr lvl="1"/>
            <a:r>
              <a:rPr lang="en-CA" sz="2000" dirty="0"/>
              <a:t>Change name of object to: </a:t>
            </a:r>
            <a:r>
              <a:rPr lang="en-CA" sz="2000" dirty="0" err="1"/>
              <a:t>autoUpdateCheckBox</a:t>
            </a:r>
            <a:endParaRPr lang="en-CA" sz="2000" dirty="0"/>
          </a:p>
          <a:p>
            <a:pPr lvl="1"/>
            <a:r>
              <a:rPr lang="en-CA" sz="2000" dirty="0"/>
              <a:t>Change label text to “</a:t>
            </a:r>
            <a:r>
              <a:rPr lang="en-CA" sz="2000" dirty="0">
                <a:solidFill>
                  <a:srgbClr val="FF0000"/>
                </a:solidFill>
              </a:rPr>
              <a:t>Enable auto-update:</a:t>
            </a:r>
            <a:r>
              <a:rPr lang="en-CA" sz="2000" dirty="0"/>
              <a:t>”</a:t>
            </a:r>
          </a:p>
          <a:p>
            <a:r>
              <a:rPr lang="en-CA" sz="2400" dirty="0"/>
              <a:t>Add this in the setup function to the bottom of the connections section: </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p:txBody>
      </p:sp>
      <p:sp>
        <p:nvSpPr>
          <p:cNvPr id="9" name="TextBox 8"/>
          <p:cNvSpPr txBox="1"/>
          <p:nvPr/>
        </p:nvSpPr>
        <p:spPr>
          <a:xfrm>
            <a:off x="228600" y="2819400"/>
            <a:ext cx="7066358" cy="646331"/>
          </a:xfrm>
          <a:prstGeom prst="rect">
            <a:avLst/>
          </a:prstGeom>
          <a:noFill/>
        </p:spPr>
        <p:txBody>
          <a:bodyPr wrap="none" rtlCol="0">
            <a:spAutoFit/>
          </a:bodyPr>
          <a:lstStyle/>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self.ui.autoUpdateCheckBox.connect</a:t>
            </a:r>
            <a:r>
              <a:rPr lang="en-CA" sz="1200" b="1" dirty="0">
                <a:latin typeface="Consolas" panose="020B0609020204030204" pitchFamily="49" charset="0"/>
                <a:cs typeface="Miriam Fixed" panose="020B0509050101010101" pitchFamily="49" charset="-79"/>
              </a:rPr>
              <a:t>("toggled(bool)", </a:t>
            </a:r>
            <a:r>
              <a:rPr lang="en-CA" sz="1200" b="1" dirty="0" err="1">
                <a:latin typeface="Consolas" panose="020B0609020204030204" pitchFamily="49" charset="0"/>
                <a:cs typeface="Miriam Fixed" panose="020B0509050101010101" pitchFamily="49" charset="-79"/>
              </a:rPr>
              <a:t>self.onEnableAutoUpdate</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0" name="TextBox 9"/>
          <p:cNvSpPr txBox="1"/>
          <p:nvPr/>
        </p:nvSpPr>
        <p:spPr>
          <a:xfrm>
            <a:off x="247934" y="3863876"/>
            <a:ext cx="8991600" cy="2308324"/>
          </a:xfrm>
          <a:prstGeom prst="rect">
            <a:avLst/>
          </a:prstGeom>
          <a:noFill/>
        </p:spPr>
        <p:txBody>
          <a:bodyPr wrap="square" rtlCol="0">
            <a:spAutoFit/>
          </a:bodyPr>
          <a:lstStyle/>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onEnableAutoUpdate</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self.observedMarkupNode.RemoveObserver</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 and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self.observedMarkupNode.AddObserver</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slicer.vtkMRMLMarkupsNode.PointModifiedEvent</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self.onMarkupsUpdated</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onMarkupsUpdated</a:t>
            </a:r>
            <a:r>
              <a:rPr lang="en-CA" sz="1200" b="1" dirty="0">
                <a:latin typeface="Consolas" panose="020B0609020204030204" pitchFamily="49" charset="0"/>
                <a:cs typeface="Miriam Fixed" panose="020B0509050101010101" pitchFamily="49" charset="-79"/>
              </a:rPr>
              <a:t>(self, caller=None, event=None):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self.onApplyButton</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1" name="Content Placeholder 2"/>
          <p:cNvSpPr txBox="1">
            <a:spLocks/>
          </p:cNvSpPr>
          <p:nvPr/>
        </p:nvSpPr>
        <p:spPr bwMode="auto">
          <a:xfrm>
            <a:off x="228600" y="3385554"/>
            <a:ext cx="8838709" cy="459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Respond to modification events: add these above </a:t>
            </a:r>
            <a:r>
              <a:rPr lang="en-CA" sz="2400" dirty="0" err="1"/>
              <a:t>onApplyButton</a:t>
            </a:r>
            <a:r>
              <a:rPr lang="en-CA" sz="2400" dirty="0"/>
              <a:t>()</a:t>
            </a:r>
            <a:endParaRPr lang="en-CA" sz="2400" b="1" dirty="0">
              <a:latin typeface="Miriam Fixed" panose="020B0509050101010101" pitchFamily="49" charset="-79"/>
              <a:cs typeface="Miriam Fixed" panose="020B0509050101010101" pitchFamily="49" charset="-79"/>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652" y="1676801"/>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Footer Placeholder 2">
            <a:extLst>
              <a:ext uri="{FF2B5EF4-FFF2-40B4-BE49-F238E27FC236}">
                <a16:creationId xmlns:a16="http://schemas.microsoft.com/office/drawing/2014/main" id="{C5BEF03E-493E-D3DB-9C8B-D9CA81D0218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2999732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51</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3</a:t>
            </a:r>
            <a:endParaRPr lang="en-CA" sz="6600" dirty="0"/>
          </a:p>
          <a:p>
            <a:r>
              <a:rPr lang="en-CA" sz="4800" dirty="0"/>
              <a:t>Write simple scripted module (somewhat) independently</a:t>
            </a:r>
          </a:p>
        </p:txBody>
      </p:sp>
      <p:sp>
        <p:nvSpPr>
          <p:cNvPr id="6" name="Footer Placeholder 2">
            <a:extLst>
              <a:ext uri="{FF2B5EF4-FFF2-40B4-BE49-F238E27FC236}">
                <a16:creationId xmlns:a16="http://schemas.microsoft.com/office/drawing/2014/main" id="{AB170F96-E7B0-B2FC-5B7A-EB1FABBFB9C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4249183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62512" y="838200"/>
            <a:ext cx="8418976" cy="5398313"/>
          </a:xfrm>
          <a:prstGeom prst="rect">
            <a:avLst/>
          </a:prstGeom>
        </p:spPr>
      </p:pic>
      <p:sp>
        <p:nvSpPr>
          <p:cNvPr id="9" name="Rectangle 8"/>
          <p:cNvSpPr/>
          <p:nvPr/>
        </p:nvSpPr>
        <p:spPr>
          <a:xfrm>
            <a:off x="304800" y="3233499"/>
            <a:ext cx="3940910" cy="869950"/>
          </a:xfrm>
          <a:prstGeom prst="rect">
            <a:avLst/>
          </a:prstGeom>
          <a:noFill/>
          <a:ln w="635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52</a:t>
            </a:fld>
            <a:r>
              <a:rPr lang="en-US" dirty="0"/>
              <a:t> -</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Task description</a:t>
            </a:r>
          </a:p>
        </p:txBody>
      </p:sp>
      <p:sp>
        <p:nvSpPr>
          <p:cNvPr id="8" name="Content Placeholder 2"/>
          <p:cNvSpPr txBox="1">
            <a:spLocks/>
          </p:cNvSpPr>
          <p:nvPr/>
        </p:nvSpPr>
        <p:spPr bwMode="auto">
          <a:xfrm>
            <a:off x="1981200" y="4813130"/>
            <a:ext cx="5791200" cy="98886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9625" indent="-809625">
              <a:buNone/>
            </a:pPr>
            <a:r>
              <a:rPr lang="en-US" sz="2800" u="sng" dirty="0"/>
              <a:t>Goal</a:t>
            </a:r>
            <a:r>
              <a:rPr lang="en-US" sz="2800" dirty="0"/>
              <a:t>: Position a sphere-shaped model with two markup points</a:t>
            </a:r>
          </a:p>
        </p:txBody>
      </p:sp>
      <p:sp>
        <p:nvSpPr>
          <p:cNvPr id="12" name="Footer Placeholder 2">
            <a:extLst>
              <a:ext uri="{FF2B5EF4-FFF2-40B4-BE49-F238E27FC236}">
                <a16:creationId xmlns:a16="http://schemas.microsoft.com/office/drawing/2014/main" id="{D5EB7589-4BA2-033A-7FB6-8457F18AFB1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5462748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53</a:t>
            </a:fld>
            <a:r>
              <a:rPr lang="en-US" dirty="0"/>
              <a:t> -</a:t>
            </a:r>
          </a:p>
        </p:txBody>
      </p:sp>
      <p:sp>
        <p:nvSpPr>
          <p:cNvPr id="5" name="Title 1"/>
          <p:cNvSpPr txBox="1">
            <a:spLocks/>
          </p:cNvSpPr>
          <p:nvPr/>
        </p:nvSpPr>
        <p:spPr bwMode="auto">
          <a:xfrm>
            <a:off x="457200" y="-16127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API documentation</a:t>
            </a:r>
          </a:p>
        </p:txBody>
      </p:sp>
      <p:graphicFrame>
        <p:nvGraphicFramePr>
          <p:cNvPr id="6" name="Table 5"/>
          <p:cNvGraphicFramePr>
            <a:graphicFrameLocks noGrp="1"/>
          </p:cNvGraphicFramePr>
          <p:nvPr>
            <p:extLst>
              <p:ext uri="{D42A27DB-BD31-4B8C-83A1-F6EECF244321}">
                <p14:modId xmlns:p14="http://schemas.microsoft.com/office/powerpoint/2010/main" val="4167683148"/>
              </p:ext>
            </p:extLst>
          </p:nvPr>
        </p:nvGraphicFramePr>
        <p:xfrm>
          <a:off x="381000" y="1220482"/>
          <a:ext cx="8305800" cy="235204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3"/>
                        </a:rPr>
                        <a:t>Python</a:t>
                      </a:r>
                      <a:endParaRPr lang="en-CA" sz="2000" dirty="0"/>
                    </a:p>
                  </a:txBody>
                  <a:tcPr/>
                </a:tc>
                <a:tc>
                  <a:txBody>
                    <a:bodyPr/>
                    <a:lstStyle/>
                    <a:p>
                      <a:r>
                        <a:rPr lang="en-US" sz="2000" dirty="0">
                          <a:hlinkClick r:id="rId4"/>
                        </a:rPr>
                        <a:t>https://docs.python.org/es/3.9/index.html</a:t>
                      </a:r>
                      <a:endParaRPr lang="en-US" sz="2000" dirty="0"/>
                    </a:p>
                  </a:txBody>
                  <a:tcPr/>
                </a:tc>
                <a:extLst>
                  <a:ext uri="{0D108BD9-81ED-4DB2-BD59-A6C34878D82A}">
                    <a16:rowId xmlns:a16="http://schemas.microsoft.com/office/drawing/2014/main" val="3658097655"/>
                  </a:ext>
                </a:extLst>
              </a:tr>
              <a:tr h="370840">
                <a:tc>
                  <a:txBody>
                    <a:bodyPr/>
                    <a:lstStyle/>
                    <a:p>
                      <a:r>
                        <a:rPr lang="en-CA" sz="2000" dirty="0" err="1">
                          <a:hlinkClick r:id="rId5"/>
                        </a:rPr>
                        <a:t>Numpy</a:t>
                      </a:r>
                      <a:r>
                        <a:rPr lang="en-CA" sz="2000" dirty="0"/>
                        <a:t> </a:t>
                      </a:r>
                      <a:endParaRPr lang="en-US" sz="2000" dirty="0"/>
                    </a:p>
                  </a:txBody>
                  <a:tcPr/>
                </a:tc>
                <a:tc>
                  <a:txBody>
                    <a:bodyPr/>
                    <a:lstStyle/>
                    <a:p>
                      <a:r>
                        <a:rPr lang="en-US" sz="2000" dirty="0">
                          <a:hlinkClick r:id="rId6"/>
                        </a:rPr>
                        <a:t>http://docs.scipy.org/doc/numpy/reference</a:t>
                      </a:r>
                      <a:r>
                        <a:rPr lang="en-US" sz="2000" dirty="0"/>
                        <a:t> </a:t>
                      </a:r>
                    </a:p>
                  </a:txBody>
                  <a:tcPr/>
                </a:tc>
                <a:extLst>
                  <a:ext uri="{0D108BD9-81ED-4DB2-BD59-A6C34878D82A}">
                    <a16:rowId xmlns:a16="http://schemas.microsoft.com/office/drawing/2014/main" val="30730575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7"/>
                        </a:rPr>
                        <a:t>VTK </a:t>
                      </a:r>
                      <a:endParaRPr lang="en-CA" sz="2000" dirty="0"/>
                    </a:p>
                  </a:txBody>
                  <a:tcPr/>
                </a:tc>
                <a:tc>
                  <a:txBody>
                    <a:bodyPr/>
                    <a:lstStyle/>
                    <a:p>
                      <a:r>
                        <a:rPr lang="en-CA" sz="2000" dirty="0">
                          <a:hlinkClick r:id="rId8"/>
                        </a:rPr>
                        <a:t>https://vtk.org/doc/nightly/html</a:t>
                      </a:r>
                      <a:r>
                        <a:rPr lang="en-CA" sz="2000" dirty="0"/>
                        <a:t> </a:t>
                      </a:r>
                      <a:endParaRPr lang="en-US" sz="2000" dirty="0"/>
                    </a:p>
                  </a:txBody>
                  <a:tcPr/>
                </a:tc>
                <a:extLst>
                  <a:ext uri="{0D108BD9-81ED-4DB2-BD59-A6C34878D82A}">
                    <a16:rowId xmlns:a16="http://schemas.microsoft.com/office/drawing/2014/main" val="13710416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hlinkClick r:id="rId9"/>
                        </a:rPr>
                        <a:t>SimpleITK</a:t>
                      </a:r>
                      <a:endParaRPr lang="en-US" sz="2000" dirty="0"/>
                    </a:p>
                  </a:txBody>
                  <a:tcPr/>
                </a:tc>
                <a:tc>
                  <a:txBody>
                    <a:bodyPr/>
                    <a:lstStyle/>
                    <a:p>
                      <a:r>
                        <a:rPr lang="en-US" sz="2000" dirty="0">
                          <a:hlinkClick r:id="rId10"/>
                        </a:rPr>
                        <a:t>http://www.itk.org/SimpleITKDoxygen/html/classes.html</a:t>
                      </a:r>
                      <a:r>
                        <a:rPr lang="en-US" sz="2000" dirty="0"/>
                        <a:t> </a:t>
                      </a:r>
                    </a:p>
                  </a:txBody>
                  <a:tcPr/>
                </a:tc>
                <a:extLst>
                  <a:ext uri="{0D108BD9-81ED-4DB2-BD59-A6C34878D82A}">
                    <a16:rowId xmlns:a16="http://schemas.microsoft.com/office/drawing/2014/main" val="12553477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1"/>
                        </a:rPr>
                        <a:t>Qt</a:t>
                      </a:r>
                      <a:endParaRPr lang="en-US" sz="2000" dirty="0"/>
                    </a:p>
                  </a:txBody>
                  <a:tcPr/>
                </a:tc>
                <a:tc>
                  <a:txBody>
                    <a:bodyPr/>
                    <a:lstStyle/>
                    <a:p>
                      <a:r>
                        <a:rPr lang="en-CA" sz="2000" dirty="0">
                          <a:hlinkClick r:id="rId12"/>
                        </a:rPr>
                        <a:t>https://doc.qt.io/qt-5.15/classes.html</a:t>
                      </a:r>
                      <a:endParaRPr lang="en-US" sz="2000" dirty="0"/>
                    </a:p>
                  </a:txBody>
                  <a:tcPr/>
                </a:tc>
                <a:extLst>
                  <a:ext uri="{0D108BD9-81ED-4DB2-BD59-A6C34878D82A}">
                    <a16:rowId xmlns:a16="http://schemas.microsoft.com/office/drawing/2014/main" val="1150381039"/>
                  </a:ext>
                </a:extLst>
              </a:tr>
            </a:tbl>
          </a:graphicData>
        </a:graphic>
      </p:graphicFrame>
      <p:sp>
        <p:nvSpPr>
          <p:cNvPr id="7" name="Title 1"/>
          <p:cNvSpPr txBox="1">
            <a:spLocks/>
          </p:cNvSpPr>
          <p:nvPr/>
        </p:nvSpPr>
        <p:spPr bwMode="auto">
          <a:xfrm>
            <a:off x="533400" y="753122"/>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Generic computing and GUI libraries</a:t>
            </a:r>
          </a:p>
        </p:txBody>
      </p:sp>
      <p:graphicFrame>
        <p:nvGraphicFramePr>
          <p:cNvPr id="8" name="Table 7"/>
          <p:cNvGraphicFramePr>
            <a:graphicFrameLocks noGrp="1"/>
          </p:cNvGraphicFramePr>
          <p:nvPr>
            <p:extLst>
              <p:ext uri="{D42A27DB-BD31-4B8C-83A1-F6EECF244321}">
                <p14:modId xmlns:p14="http://schemas.microsoft.com/office/powerpoint/2010/main" val="2727425953"/>
              </p:ext>
            </p:extLst>
          </p:nvPr>
        </p:nvGraphicFramePr>
        <p:xfrm>
          <a:off x="381000" y="4171961"/>
          <a:ext cx="8305800" cy="20167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3"/>
                        </a:rPr>
                        <a:t>Slicer core</a:t>
                      </a:r>
                      <a:endParaRPr lang="en-CA" sz="2000" dirty="0"/>
                    </a:p>
                  </a:txBody>
                  <a:tcPr/>
                </a:tc>
                <a:tc>
                  <a:txBody>
                    <a:bodyPr/>
                    <a:lstStyle/>
                    <a:p>
                      <a:r>
                        <a:rPr lang="en-US" sz="2000" dirty="0"/>
                        <a:t>C++: </a:t>
                      </a:r>
                      <a:r>
                        <a:rPr lang="en-US" sz="2000" dirty="0">
                          <a:hlinkClick r:id="rId14"/>
                        </a:rPr>
                        <a:t>http://www.slicer.org/doc/html/classes.html</a:t>
                      </a:r>
                      <a:r>
                        <a:rPr lang="en-US" sz="2000" dirty="0"/>
                        <a:t> </a:t>
                      </a:r>
                    </a:p>
                    <a:p>
                      <a:r>
                        <a:rPr lang="en-US" sz="2000" dirty="0"/>
                        <a:t>Python: </a:t>
                      </a:r>
                      <a:r>
                        <a:rPr lang="en-US" sz="1800" dirty="0">
                          <a:hlinkClick r:id="rId15"/>
                        </a:rPr>
                        <a:t>http://mwoehlke-kitware.github.io/Slicer/Base/slicer.html</a:t>
                      </a:r>
                      <a:endParaRPr lang="en-US" sz="1800" dirty="0"/>
                    </a:p>
                    <a:p>
                      <a:pPr marL="801688" indent="-571500"/>
                      <a:r>
                        <a:rPr lang="en-US" sz="1800" dirty="0"/>
                        <a:t>For up-to-date docs, type this into Python console: </a:t>
                      </a:r>
                      <a:r>
                        <a:rPr lang="en-US" sz="1800" dirty="0">
                          <a:latin typeface="Miriam Fixed" panose="020B0509050101010101"/>
                        </a:rPr>
                        <a:t>help(</a:t>
                      </a:r>
                      <a:r>
                        <a:rPr lang="en-US" sz="1800" dirty="0" err="1">
                          <a:latin typeface="Miriam Fixed" panose="020B0509050101010101"/>
                        </a:rPr>
                        <a:t>slicer.util</a:t>
                      </a:r>
                      <a:r>
                        <a:rPr lang="en-US" sz="1800" dirty="0">
                          <a:latin typeface="Miriam Fixed" panose="020B0509050101010101"/>
                        </a:rPr>
                        <a:t>)</a:t>
                      </a:r>
                    </a:p>
                  </a:txBody>
                  <a:tcPr/>
                </a:tc>
                <a:extLst>
                  <a:ext uri="{0D108BD9-81ED-4DB2-BD59-A6C34878D82A}">
                    <a16:rowId xmlns:a16="http://schemas.microsoft.com/office/drawing/2014/main" val="33808149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16"/>
                        </a:rPr>
                        <a:t>CTK</a:t>
                      </a:r>
                      <a:endParaRPr lang="en-US" sz="2000" dirty="0"/>
                    </a:p>
                  </a:txBody>
                  <a:tcPr/>
                </a:tc>
                <a:tc>
                  <a:txBody>
                    <a:bodyPr/>
                    <a:lstStyle/>
                    <a:p>
                      <a:r>
                        <a:rPr lang="en-US" sz="2000" dirty="0">
                          <a:hlinkClick r:id="rId17"/>
                        </a:rPr>
                        <a:t>http://www.commontk.org/docs/html/classes.html</a:t>
                      </a:r>
                      <a:r>
                        <a:rPr lang="en-US" sz="2000" dirty="0"/>
                        <a:t> </a:t>
                      </a:r>
                    </a:p>
                  </a:txBody>
                  <a:tcPr/>
                </a:tc>
                <a:extLst>
                  <a:ext uri="{0D108BD9-81ED-4DB2-BD59-A6C34878D82A}">
                    <a16:rowId xmlns:a16="http://schemas.microsoft.com/office/drawing/2014/main" val="4104868226"/>
                  </a:ext>
                </a:extLst>
              </a:tr>
            </a:tbl>
          </a:graphicData>
        </a:graphic>
      </p:graphicFrame>
      <p:sp>
        <p:nvSpPr>
          <p:cNvPr id="9" name="Title 1"/>
          <p:cNvSpPr txBox="1">
            <a:spLocks/>
          </p:cNvSpPr>
          <p:nvPr/>
        </p:nvSpPr>
        <p:spPr bwMode="auto">
          <a:xfrm>
            <a:off x="533400" y="3724922"/>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Slicer-specific libraries</a:t>
            </a:r>
          </a:p>
        </p:txBody>
      </p:sp>
      <p:sp>
        <p:nvSpPr>
          <p:cNvPr id="11" name="Footer Placeholder 2">
            <a:extLst>
              <a:ext uri="{FF2B5EF4-FFF2-40B4-BE49-F238E27FC236}">
                <a16:creationId xmlns:a16="http://schemas.microsoft.com/office/drawing/2014/main" id="{1509F716-0077-872A-C1DD-5FE8933D724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4691614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54</a:t>
            </a:fld>
            <a:r>
              <a:rPr lang="en-US" dirty="0"/>
              <a:t> -</a:t>
            </a:r>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Where to find examples</a:t>
            </a:r>
          </a:p>
        </p:txBody>
      </p:sp>
      <p:sp>
        <p:nvSpPr>
          <p:cNvPr id="10"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core: </a:t>
            </a:r>
            <a:r>
              <a:rPr lang="en-US" dirty="0">
                <a:hlinkClick r:id="rId3"/>
              </a:rPr>
              <a:t>https://github.com/Slicer/Slicer</a:t>
            </a:r>
            <a:endParaRPr lang="en-US" dirty="0"/>
          </a:p>
          <a:p>
            <a:r>
              <a:rPr lang="en-US" dirty="0"/>
              <a:t>Extensions:</a:t>
            </a:r>
          </a:p>
          <a:p>
            <a:pPr lvl="1"/>
            <a:r>
              <a:rPr lang="en-US" dirty="0"/>
              <a:t>Index of extensions (see repository in *.s4ext): </a:t>
            </a:r>
            <a:r>
              <a:rPr lang="en-US" dirty="0">
                <a:hlinkClick r:id="rId4"/>
              </a:rPr>
              <a:t>https://github.com/Slicer/ExtensionsIndex</a:t>
            </a:r>
            <a:endParaRPr lang="en-US" dirty="0"/>
          </a:p>
          <a:p>
            <a:pPr lvl="1"/>
            <a:r>
              <a:rPr lang="en-US" dirty="0"/>
              <a:t>SlicerIGT: </a:t>
            </a:r>
            <a:r>
              <a:rPr lang="en-US" dirty="0">
                <a:hlinkClick r:id="rId5"/>
              </a:rPr>
              <a:t>https://github.com/SlicerIGT/SlicerIGT/</a:t>
            </a:r>
            <a:endParaRPr lang="en-US" dirty="0"/>
          </a:p>
          <a:p>
            <a:pPr lvl="1"/>
            <a:r>
              <a:rPr lang="en-US" dirty="0"/>
              <a:t>SlicerRT:</a:t>
            </a:r>
            <a:br>
              <a:rPr lang="en-US" dirty="0"/>
            </a:br>
            <a:r>
              <a:rPr lang="en-US" dirty="0">
                <a:hlinkClick r:id="rId6"/>
              </a:rPr>
              <a:t>https://github.com/SlicerRt/SlicerRT</a:t>
            </a:r>
            <a:endParaRPr lang="en-US" dirty="0"/>
          </a:p>
          <a:p>
            <a:pPr lvl="1"/>
            <a:endParaRPr lang="en-CA" dirty="0"/>
          </a:p>
        </p:txBody>
      </p:sp>
      <p:sp>
        <p:nvSpPr>
          <p:cNvPr id="7" name="Footer Placeholder 2">
            <a:extLst>
              <a:ext uri="{FF2B5EF4-FFF2-40B4-BE49-F238E27FC236}">
                <a16:creationId xmlns:a16="http://schemas.microsoft.com/office/drawing/2014/main" id="{5BE8DC7A-2832-9443-75F8-6FE0BF11AC9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3016964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066800"/>
          </a:xfrm>
        </p:spPr>
        <p:txBody>
          <a:bodyPr/>
          <a:lstStyle/>
          <a:p>
            <a:r>
              <a:rPr lang="en-CA" dirty="0"/>
              <a:t>Hints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55</a:t>
            </a:fld>
            <a:r>
              <a:rPr lang="en-US"/>
              <a:t> -</a:t>
            </a:r>
            <a:endParaRPr lang="en-US" dirty="0"/>
          </a:p>
        </p:txBody>
      </p:sp>
      <p:sp>
        <p:nvSpPr>
          <p:cNvPr id="6" name="Content Placeholder 2"/>
          <p:cNvSpPr txBox="1">
            <a:spLocks/>
          </p:cNvSpPr>
          <p:nvPr/>
        </p:nvSpPr>
        <p:spPr bwMode="auto">
          <a:xfrm>
            <a:off x="485775" y="1187450"/>
            <a:ext cx="8201025" cy="4679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To be able to show a model node, create display node:</a:t>
            </a:r>
          </a:p>
          <a:p>
            <a:pPr>
              <a:buNone/>
            </a:pPr>
            <a:r>
              <a:rPr lang="en-CA" sz="1800" dirty="0">
                <a:latin typeface="Consolas" panose="020B0609020204030204" pitchFamily="49" charset="0"/>
                <a:cs typeface="Miriam Fixed" panose="020B0509050101010101"/>
              </a:rPr>
              <a:t>	</a:t>
            </a:r>
            <a:r>
              <a:rPr lang="en-CA" sz="1600" dirty="0" err="1">
                <a:latin typeface="Consolas" panose="020B0609020204030204" pitchFamily="49" charset="0"/>
                <a:cs typeface="Miriam Fixed" panose="020B0509050101010101"/>
              </a:rPr>
              <a:t>outputModel.CreateDefaultDisplayNodes</a:t>
            </a:r>
            <a:r>
              <a:rPr lang="en-CA" sz="1600" dirty="0">
                <a:latin typeface="Consolas" panose="020B0609020204030204" pitchFamily="49" charset="0"/>
                <a:cs typeface="Miriam Fixed" panose="020B0509050101010101"/>
              </a:rPr>
              <a:t>()</a:t>
            </a:r>
          </a:p>
          <a:p>
            <a:pPr>
              <a:buNone/>
            </a:pPr>
            <a:endParaRPr lang="en-CA" sz="1600" dirty="0">
              <a:latin typeface="Consolas" panose="020B0609020204030204" pitchFamily="49" charset="0"/>
              <a:cs typeface="Miriam Fixed" panose="020B0509050101010101"/>
            </a:endParaRPr>
          </a:p>
          <a:p>
            <a:r>
              <a:rPr lang="en-CA" sz="2200" dirty="0"/>
              <a:t>To show model intersections with a 2D slice viewer: </a:t>
            </a:r>
            <a:r>
              <a:rPr lang="en-CA" sz="1600" dirty="0" err="1">
                <a:latin typeface="Consolas" panose="020B0609020204030204" pitchFamily="49" charset="0"/>
                <a:cs typeface="Miriam Fixed" panose="020B0509050101010101" pitchFamily="49" charset="-79"/>
              </a:rPr>
              <a:t>outputModel.GetDisplayNode</a:t>
            </a:r>
            <a:r>
              <a:rPr lang="en-CA" sz="1600" dirty="0">
                <a:latin typeface="Consolas" panose="020B0609020204030204" pitchFamily="49" charset="0"/>
                <a:cs typeface="Miriam Fixed" panose="020B0509050101010101" pitchFamily="49" charset="-79"/>
              </a:rPr>
              <a:t>().</a:t>
            </a:r>
            <a:r>
              <a:rPr lang="en-CA" sz="1600" dirty="0" err="1">
                <a:latin typeface="Consolas" panose="020B0609020204030204" pitchFamily="49" charset="0"/>
                <a:cs typeface="Miriam Fixed" panose="020B0509050101010101" pitchFamily="49" charset="-79"/>
              </a:rPr>
              <a:t>SetSliceIntersectionVisibility</a:t>
            </a:r>
            <a:r>
              <a:rPr lang="en-CA" sz="1600" dirty="0">
                <a:latin typeface="Consolas" panose="020B0609020204030204" pitchFamily="49" charset="0"/>
                <a:cs typeface="Miriam Fixed" panose="020B0509050101010101" pitchFamily="49" charset="-79"/>
              </a:rPr>
              <a:t>(True)</a:t>
            </a:r>
          </a:p>
          <a:p>
            <a:endParaRPr lang="en-CA" sz="1600" dirty="0">
              <a:latin typeface="Consolas" panose="020B0609020204030204" pitchFamily="49" charset="0"/>
              <a:cs typeface="Miriam Fixed" panose="020B0509050101010101"/>
            </a:endParaRPr>
          </a:p>
          <a:p>
            <a:r>
              <a:rPr lang="en-CA" sz="2000" dirty="0"/>
              <a:t>Remember that all the logic is implemented in the </a:t>
            </a:r>
            <a:r>
              <a:rPr lang="en-CA" sz="1600" b="1" dirty="0">
                <a:latin typeface="Miriam Fixed" panose="020B0509050101010101" pitchFamily="49" charset="-79"/>
                <a:cs typeface="Miriam Fixed" panose="020B0509050101010101" pitchFamily="49" charset="-79"/>
              </a:rPr>
              <a:t>run</a:t>
            </a:r>
            <a:r>
              <a:rPr lang="en-CA" sz="2000" dirty="0"/>
              <a:t> function in the logic class, which is called in the </a:t>
            </a:r>
            <a:r>
              <a:rPr lang="en-CA" sz="1600" dirty="0" err="1">
                <a:latin typeface="Consolas" panose="020B0609020204030204" pitchFamily="49" charset="0"/>
                <a:cs typeface="Miriam Fixed" panose="020B0509050101010101" pitchFamily="49" charset="-79"/>
              </a:rPr>
              <a:t>onApplyButton</a:t>
            </a:r>
            <a:r>
              <a:rPr lang="en-CA" sz="2000" dirty="0"/>
              <a:t> function</a:t>
            </a:r>
            <a:endParaRPr lang="en-CA" sz="2200" dirty="0"/>
          </a:p>
        </p:txBody>
      </p:sp>
      <p:sp>
        <p:nvSpPr>
          <p:cNvPr id="8" name="Footer Placeholder 2">
            <a:extLst>
              <a:ext uri="{FF2B5EF4-FFF2-40B4-BE49-F238E27FC236}">
                <a16:creationId xmlns:a16="http://schemas.microsoft.com/office/drawing/2014/main" id="{7F03BDB6-4A52-0E01-BCE7-8A733D1B13B6}"/>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18910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56</a:t>
            </a:fld>
            <a:r>
              <a:rPr lang="en-US"/>
              <a:t> -</a:t>
            </a:r>
            <a:endParaRPr lang="en-US" dirty="0"/>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Congratulations!</a:t>
            </a:r>
          </a:p>
          <a:p>
            <a:endParaRPr lang="en-CA" sz="6600" b="1" dirty="0">
              <a:solidFill>
                <a:schemeClr val="tx2"/>
              </a:solidFill>
            </a:endParaRPr>
          </a:p>
          <a:p>
            <a:endParaRPr lang="en-CA" sz="6600" b="1" dirty="0">
              <a:solidFill>
                <a:schemeClr val="tx2"/>
              </a:solidFill>
            </a:endParaRPr>
          </a:p>
          <a:p>
            <a:br>
              <a:rPr lang="en-CA" sz="6600" b="1" dirty="0">
                <a:solidFill>
                  <a:schemeClr val="tx2"/>
                </a:solidFill>
              </a:rPr>
            </a:br>
            <a:br>
              <a:rPr lang="en-CA" sz="6600" b="1" dirty="0">
                <a:solidFill>
                  <a:schemeClr val="tx2"/>
                </a:solidFill>
              </a:rPr>
            </a:br>
            <a:r>
              <a:rPr lang="en-CA" sz="5400" b="1" dirty="0">
                <a:solidFill>
                  <a:schemeClr val="tx2"/>
                </a:solidFill>
              </a:rPr>
              <a:t>Thanks for attending!</a:t>
            </a:r>
          </a:p>
        </p:txBody>
      </p:sp>
      <p:pic>
        <p:nvPicPr>
          <p:cNvPr id="1026" name="Picture 2" descr="http://cdn.theatlantic.com/static/mt/assets/science/bender-applause_mediu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360" y="1261805"/>
            <a:ext cx="3637279" cy="3767395"/>
          </a:xfrm>
          <a:prstGeom prst="rect">
            <a:avLst/>
          </a:prstGeom>
          <a:noFill/>
          <a:extLst>
            <a:ext uri="{909E8E84-426E-40dd-AFC4-6F175D3DCCD1}">
              <a14:hiddenFill xmlns="" xmlns:a14="http://schemas.microsoft.com/office/drawing/2010/main">
                <a:solidFill>
                  <a:srgbClr val="FFFFFF"/>
                </a:solidFill>
              </a14:hiddenFill>
            </a:ext>
          </a:extLst>
        </p:spPr>
      </p:pic>
      <p:sp>
        <p:nvSpPr>
          <p:cNvPr id="9" name="Footer Placeholder 2">
            <a:extLst>
              <a:ext uri="{FF2B5EF4-FFF2-40B4-BE49-F238E27FC236}">
                <a16:creationId xmlns:a16="http://schemas.microsoft.com/office/drawing/2014/main" id="{1A692F11-3A80-9971-D60B-A7B0E5ED4EC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502383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57</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2015</a:t>
            </a:r>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Appendix</a:t>
            </a:r>
            <a:endParaRPr lang="en-CA" sz="5400" b="1" dirty="0">
              <a:solidFill>
                <a:schemeClr val="tx2"/>
              </a:solidFill>
            </a:endParaRPr>
          </a:p>
        </p:txBody>
      </p:sp>
    </p:spTree>
    <p:extLst>
      <p:ext uri="{BB962C8B-B14F-4D97-AF65-F5344CB8AC3E}">
        <p14:creationId xmlns:p14="http://schemas.microsoft.com/office/powerpoint/2010/main" val="38974685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58</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Transforms</a:t>
            </a:r>
          </a:p>
        </p:txBody>
      </p:sp>
      <p:sp>
        <p:nvSpPr>
          <p:cNvPr id="56" name="Content Placeholder 2"/>
          <p:cNvSpPr txBox="1">
            <a:spLocks/>
          </p:cNvSpPr>
          <p:nvPr/>
        </p:nvSpPr>
        <p:spPr bwMode="auto">
          <a:xfrm>
            <a:off x="228600" y="1066800"/>
            <a:ext cx="86868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world coordinate system:</a:t>
            </a:r>
            <a:br>
              <a:rPr lang="en-CA" dirty="0"/>
            </a:br>
            <a:r>
              <a:rPr lang="en-CA" dirty="0"/>
              <a:t>RAS (right-anterior-superior)</a:t>
            </a:r>
          </a:p>
          <a:p>
            <a:r>
              <a:rPr lang="en-CA" dirty="0"/>
              <a:t>Get linear transform from the node to RAS:</a:t>
            </a:r>
          </a:p>
          <a:p>
            <a:pPr marL="798513" lvl="1" indent="-338138">
              <a:buNone/>
            </a:pP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 = vtk.vtkMatrix4x4()</a:t>
            </a:r>
          </a:p>
          <a:p>
            <a:pPr marL="798513" lvl="1" indent="-338138">
              <a:buNone/>
            </a:pPr>
            <a:r>
              <a:rPr lang="en-CA" sz="1800" b="1" dirty="0">
                <a:latin typeface="Miriam Fixed" pitchFamily="49" charset="-79"/>
                <a:cs typeface="Miriam Fixed" pitchFamily="49" charset="-79"/>
              </a:rPr>
              <a:t>if </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968375" lvl="1" indent="-223838">
              <a:buNone/>
            </a:pPr>
            <a:r>
              <a:rPr lang="en-CA" sz="1800" b="1" dirty="0" err="1">
                <a:latin typeface="Miriam Fixed" pitchFamily="49" charset="-79"/>
                <a:cs typeface="Miriam Fixed" pitchFamily="49" charset="-79"/>
              </a:rPr>
              <a:t>nodeToRasNode</a:t>
            </a:r>
            <a:r>
              <a:rPr lang="en-CA" sz="1800" b="1" dirty="0">
                <a:latin typeface="Miriam Fixed" pitchFamily="49" charset="-79"/>
                <a:cs typeface="Miriam Fixed" pitchFamily="49" charset="-79"/>
              </a:rPr>
              <a:t> = </a:t>
            </a:r>
            <a:r>
              <a:rPr lang="en-CA" sz="1800" b="1" dirty="0" err="1">
                <a:latin typeface="Miriam Fixed" pitchFamily="49" charset="-79"/>
                <a:cs typeface="Miriam Fixed" pitchFamily="49" charset="-79"/>
              </a:rPr>
              <a:t>slicer.mrmlScene.GetNodeByID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1082675" lvl="1" indent="-338138">
              <a:buNone/>
            </a:pPr>
            <a:r>
              <a:rPr lang="en-CA" sz="1800" b="1" dirty="0" err="1">
                <a:latin typeface="Miriam Fixed" pitchFamily="49" charset="-79"/>
                <a:cs typeface="Miriam Fixed" pitchFamily="49" charset="-79"/>
              </a:rPr>
              <a:t>nodeToRasNode.GetMatrixTransformToWorld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a:t>
            </a:r>
          </a:p>
          <a:p>
            <a:r>
              <a:rPr lang="en-CA" dirty="0"/>
              <a:t>Transform may be non-linear</a:t>
            </a:r>
          </a:p>
          <a:p>
            <a:r>
              <a:rPr lang="en-CA" dirty="0"/>
              <a:t>At least log an error if transform is present but it is ignored</a:t>
            </a:r>
          </a:p>
        </p:txBody>
      </p:sp>
    </p:spTree>
    <p:extLst>
      <p:ext uri="{BB962C8B-B14F-4D97-AF65-F5344CB8AC3E}">
        <p14:creationId xmlns:p14="http://schemas.microsoft.com/office/powerpoint/2010/main" val="250108421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59</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Node references</a:t>
            </a:r>
          </a:p>
        </p:txBody>
      </p:sp>
      <p:sp>
        <p:nvSpPr>
          <p:cNvPr id="15" name="Rectangle 14"/>
          <p:cNvSpPr/>
          <p:nvPr/>
        </p:nvSpPr>
        <p:spPr>
          <a:xfrm>
            <a:off x="304800" y="1390650"/>
            <a:ext cx="990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Scene</a:t>
            </a:r>
          </a:p>
        </p:txBody>
      </p:sp>
      <p:sp>
        <p:nvSpPr>
          <p:cNvPr id="16" name="Rectangle 15"/>
          <p:cNvSpPr/>
          <p:nvPr/>
        </p:nvSpPr>
        <p:spPr>
          <a:xfrm>
            <a:off x="914400" y="207645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ModelNode1</a:t>
            </a:r>
          </a:p>
        </p:txBody>
      </p:sp>
      <p:cxnSp>
        <p:nvCxnSpPr>
          <p:cNvPr id="18" name="Elbow Connector 17"/>
          <p:cNvCxnSpPr>
            <a:stCxn id="15" idx="2"/>
            <a:endCxn id="16" idx="1"/>
          </p:cNvCxnSpPr>
          <p:nvPr/>
        </p:nvCxnSpPr>
        <p:spPr>
          <a:xfrm rot="16200000" flipH="1">
            <a:off x="685800" y="203835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14400" y="26098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ModelDisplayNode1</a:t>
            </a:r>
          </a:p>
        </p:txBody>
      </p:sp>
      <p:sp>
        <p:nvSpPr>
          <p:cNvPr id="22" name="Rectangle 21"/>
          <p:cNvSpPr/>
          <p:nvPr/>
        </p:nvSpPr>
        <p:spPr>
          <a:xfrm>
            <a:off x="914400" y="31432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ModelDisplayNode2</a:t>
            </a:r>
          </a:p>
        </p:txBody>
      </p:sp>
      <p:cxnSp>
        <p:nvCxnSpPr>
          <p:cNvPr id="26" name="Elbow Connector 25"/>
          <p:cNvCxnSpPr>
            <a:stCxn id="15" idx="2"/>
            <a:endCxn id="21" idx="1"/>
          </p:cNvCxnSpPr>
          <p:nvPr/>
        </p:nvCxnSpPr>
        <p:spPr>
          <a:xfrm rot="16200000" flipH="1">
            <a:off x="419100" y="230505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5" idx="2"/>
            <a:endCxn id="22" idx="1"/>
          </p:cNvCxnSpPr>
          <p:nvPr/>
        </p:nvCxnSpPr>
        <p:spPr>
          <a:xfrm rot="16200000" flipH="1">
            <a:off x="152400" y="2571750"/>
            <a:ext cx="14097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914400" y="419100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VolumeNode1</a:t>
            </a:r>
          </a:p>
        </p:txBody>
      </p:sp>
      <p:cxnSp>
        <p:nvCxnSpPr>
          <p:cNvPr id="33" name="Elbow Connector 32"/>
          <p:cNvCxnSpPr>
            <a:endCxn id="32" idx="1"/>
          </p:cNvCxnSpPr>
          <p:nvPr/>
        </p:nvCxnSpPr>
        <p:spPr>
          <a:xfrm rot="16200000" flipH="1">
            <a:off x="685800" y="415290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914400" y="47244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VolumeDisplayNode1</a:t>
            </a:r>
          </a:p>
        </p:txBody>
      </p:sp>
      <p:sp>
        <p:nvSpPr>
          <p:cNvPr id="35" name="Rectangle 34"/>
          <p:cNvSpPr/>
          <p:nvPr/>
        </p:nvSpPr>
        <p:spPr>
          <a:xfrm>
            <a:off x="914400" y="52578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VolumeStorageNode1</a:t>
            </a:r>
          </a:p>
        </p:txBody>
      </p:sp>
      <p:cxnSp>
        <p:nvCxnSpPr>
          <p:cNvPr id="36" name="Elbow Connector 35"/>
          <p:cNvCxnSpPr>
            <a:endCxn id="34" idx="1"/>
          </p:cNvCxnSpPr>
          <p:nvPr/>
        </p:nvCxnSpPr>
        <p:spPr>
          <a:xfrm rot="16200000" flipH="1">
            <a:off x="419100" y="441960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5" idx="2"/>
            <a:endCxn id="35" idx="1"/>
          </p:cNvCxnSpPr>
          <p:nvPr/>
        </p:nvCxnSpPr>
        <p:spPr>
          <a:xfrm rot="16200000" flipH="1">
            <a:off x="-904875" y="3629025"/>
            <a:ext cx="35242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6" idx="3"/>
            <a:endCxn id="21" idx="3"/>
          </p:cNvCxnSpPr>
          <p:nvPr/>
        </p:nvCxnSpPr>
        <p:spPr>
          <a:xfrm>
            <a:off x="2743200" y="226695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3"/>
          <p:cNvCxnSpPr>
            <a:stCxn id="16" idx="3"/>
            <a:endCxn id="22" idx="3"/>
          </p:cNvCxnSpPr>
          <p:nvPr/>
        </p:nvCxnSpPr>
        <p:spPr>
          <a:xfrm>
            <a:off x="2743200" y="226695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3"/>
          <p:cNvCxnSpPr>
            <a:stCxn id="32" idx="3"/>
            <a:endCxn id="34" idx="3"/>
          </p:cNvCxnSpPr>
          <p:nvPr/>
        </p:nvCxnSpPr>
        <p:spPr>
          <a:xfrm>
            <a:off x="2743200" y="438150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43"/>
          <p:cNvCxnSpPr>
            <a:stCxn id="32" idx="3"/>
            <a:endCxn id="35" idx="3"/>
          </p:cNvCxnSpPr>
          <p:nvPr/>
        </p:nvCxnSpPr>
        <p:spPr>
          <a:xfrm>
            <a:off x="2743200" y="438150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Content Placeholder 2"/>
          <p:cNvSpPr txBox="1">
            <a:spLocks/>
          </p:cNvSpPr>
          <p:nvPr/>
        </p:nvSpPr>
        <p:spPr bwMode="auto">
          <a:xfrm>
            <a:off x="3276600" y="914400"/>
            <a:ext cx="5867400" cy="2266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Always use this whenever a node relies on data stored in other nodes</a:t>
            </a:r>
          </a:p>
          <a:p>
            <a:r>
              <a:rPr lang="en-CA" sz="2800" dirty="0"/>
              <a:t>Specified by role name, referenced node ID, index (multiple references with the same role is allowed)</a:t>
            </a:r>
          </a:p>
          <a:p>
            <a:r>
              <a:rPr lang="en-CA" sz="2800" b="1" dirty="0"/>
              <a:t>Saved/restored with the scene</a:t>
            </a:r>
          </a:p>
          <a:p>
            <a:pPr marL="457200" lvl="1" indent="0">
              <a:buNone/>
            </a:pPr>
            <a:r>
              <a:rPr lang="en-CA" dirty="0"/>
              <a:t>Not trivial: When importing a scene and a node ID is already found in the current scene, the imported node ID is automatically renamed and all references are updated</a:t>
            </a:r>
          </a:p>
        </p:txBody>
      </p:sp>
      <p:sp>
        <p:nvSpPr>
          <p:cNvPr id="57" name="Rectangle 56"/>
          <p:cNvSpPr/>
          <p:nvPr/>
        </p:nvSpPr>
        <p:spPr>
          <a:xfrm>
            <a:off x="914400" y="36576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ModelStorageNode1</a:t>
            </a:r>
          </a:p>
        </p:txBody>
      </p:sp>
      <p:cxnSp>
        <p:nvCxnSpPr>
          <p:cNvPr id="58" name="Elbow Connector 57"/>
          <p:cNvCxnSpPr>
            <a:stCxn id="15" idx="2"/>
            <a:endCxn id="57" idx="1"/>
          </p:cNvCxnSpPr>
          <p:nvPr/>
        </p:nvCxnSpPr>
        <p:spPr>
          <a:xfrm rot="16200000" flipH="1">
            <a:off x="-104775" y="2828925"/>
            <a:ext cx="19240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1" name="Elbow Connector 43"/>
          <p:cNvCxnSpPr>
            <a:stCxn id="16" idx="3"/>
            <a:endCxn id="57" idx="3"/>
          </p:cNvCxnSpPr>
          <p:nvPr/>
        </p:nvCxnSpPr>
        <p:spPr>
          <a:xfrm>
            <a:off x="2743200" y="2266950"/>
            <a:ext cx="533400" cy="158115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90409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6</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CLI</a:t>
            </a:r>
          </a:p>
        </p:txBody>
      </p:sp>
      <p:sp>
        <p:nvSpPr>
          <p:cNvPr id="5" name="TextBox 4"/>
          <p:cNvSpPr txBox="1"/>
          <p:nvPr/>
        </p:nvSpPr>
        <p:spPr>
          <a:xfrm>
            <a:off x="228600" y="838200"/>
            <a:ext cx="8786380" cy="1631216"/>
          </a:xfrm>
          <a:prstGeom prst="rect">
            <a:avLst/>
          </a:prstGeom>
          <a:noFill/>
        </p:spPr>
        <p:txBody>
          <a:bodyPr wrap="square" rtlCol="0">
            <a:spAutoFit/>
          </a:bodyPr>
          <a:lstStyle/>
          <a:p>
            <a:pPr marL="342900" indent="-342900">
              <a:buFont typeface="Arial" pitchFamily="34" charset="0"/>
              <a:buChar char="•"/>
            </a:pPr>
            <a:r>
              <a:rPr lang="en-US" sz="2000" dirty="0">
                <a:latin typeface="+mn-lt"/>
              </a:rPr>
              <a:t>CLI = Command-line interface</a:t>
            </a:r>
          </a:p>
          <a:p>
            <a:pPr marL="342900" indent="-342900">
              <a:buFont typeface="Arial" pitchFamily="34" charset="0"/>
              <a:buChar char="•"/>
            </a:pPr>
            <a:r>
              <a:rPr lang="en-US" sz="2000" dirty="0">
                <a:latin typeface="+mn-lt"/>
              </a:rPr>
              <a:t>Slicer can run any command-line application from the GUI</a:t>
            </a:r>
          </a:p>
          <a:p>
            <a:pPr marL="342900" indent="-342900">
              <a:buFont typeface="Arial" pitchFamily="34" charset="0"/>
              <a:buChar char="•"/>
            </a:pPr>
            <a:r>
              <a:rPr lang="en-US" sz="2000" dirty="0">
                <a:latin typeface="+mn-lt"/>
              </a:rPr>
              <a:t>Can be implemented in any language (C++, Python, …)</a:t>
            </a:r>
          </a:p>
          <a:p>
            <a:pPr marL="342900" indent="-342900">
              <a:buFont typeface="Arial" pitchFamily="34" charset="0"/>
              <a:buChar char="•"/>
            </a:pPr>
            <a:r>
              <a:rPr lang="en-US" sz="2000" dirty="0">
                <a:latin typeface="+mn-lt"/>
              </a:rPr>
              <a:t>Inputs and outputs specified in XML file, GUI is generated automatically</a:t>
            </a:r>
          </a:p>
          <a:p>
            <a:pPr marL="342900" indent="-342900">
              <a:buFont typeface="Arial" pitchFamily="34" charset="0"/>
              <a:buChar char="•"/>
            </a:pPr>
            <a:r>
              <a:rPr lang="en-US" sz="2000" dirty="0">
                <a:latin typeface="+mn-lt"/>
              </a:rPr>
              <a:t>Good for implementing computational algorithms</a:t>
            </a:r>
          </a:p>
        </p:txBody>
      </p:sp>
      <p:pic>
        <p:nvPicPr>
          <p:cNvPr id="8" name="Picture 7">
            <a:extLst>
              <a:ext uri="{FF2B5EF4-FFF2-40B4-BE49-F238E27FC236}">
                <a16:creationId xmlns:a16="http://schemas.microsoft.com/office/drawing/2014/main" id="{DEFE86D9-452C-4665-B140-12781A950A80}"/>
              </a:ext>
            </a:extLst>
          </p:cNvPr>
          <p:cNvPicPr>
            <a:picLocks noChangeAspect="1"/>
          </p:cNvPicPr>
          <p:nvPr/>
        </p:nvPicPr>
        <p:blipFill>
          <a:blip r:embed="rId2"/>
          <a:stretch>
            <a:fillRect/>
          </a:stretch>
        </p:blipFill>
        <p:spPr>
          <a:xfrm>
            <a:off x="1447800" y="2499617"/>
            <a:ext cx="6274754" cy="3824983"/>
          </a:xfrm>
          <a:prstGeom prst="rect">
            <a:avLst/>
          </a:prstGeom>
          <a:ln>
            <a:noFill/>
          </a:ln>
          <a:effectLst>
            <a:outerShdw blurRad="292100" dist="139700" dir="2700000" algn="tl" rotWithShape="0">
              <a:srgbClr val="333333">
                <a:alpha val="65000"/>
              </a:srgbClr>
            </a:outerShdw>
          </a:effectLst>
        </p:spPr>
      </p:pic>
      <p:sp>
        <p:nvSpPr>
          <p:cNvPr id="9" name="Footer Placeholder 2">
            <a:extLst>
              <a:ext uri="{FF2B5EF4-FFF2-40B4-BE49-F238E27FC236}">
                <a16:creationId xmlns:a16="http://schemas.microsoft.com/office/drawing/2014/main" id="{1480D8CB-E8F2-2173-6854-F6CB70A8C4B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08713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60</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Qt designer can be used</a:t>
            </a:r>
          </a:p>
          <a:p>
            <a:r>
              <a:rPr lang="en-CA" dirty="0"/>
              <a:t>Generated UI file can be loaded to create module GUI: </a:t>
            </a:r>
            <a:r>
              <a:rPr lang="en-CA" dirty="0">
                <a:hlinkClick r:id="rId3"/>
              </a:rPr>
              <a:t>http://www.slicer.org/slicerWiki/index.php/Documentation/Nightly/Developers/Tutorials/PythonAndUIFile</a:t>
            </a:r>
            <a:endParaRPr lang="en-CA" dirty="0"/>
          </a:p>
          <a:p>
            <a:endParaRPr lang="en-CA"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GUI design</a:t>
            </a:r>
          </a:p>
        </p:txBody>
      </p:sp>
    </p:spTree>
    <p:extLst>
      <p:ext uri="{BB962C8B-B14F-4D97-AF65-F5344CB8AC3E}">
        <p14:creationId xmlns:p14="http://schemas.microsoft.com/office/powerpoint/2010/main" val="340032754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61</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152400"/>
            <a:ext cx="82296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Overview of API’s accessible from python</a:t>
            </a:r>
          </a:p>
        </p:txBody>
      </p:sp>
      <p:pic>
        <p:nvPicPr>
          <p:cNvPr id="1026" name="Picture 2" descr="simpleitk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155" y="3733800"/>
            <a:ext cx="3827245" cy="101422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www.vtk.org/opensourcelogos/vtk1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5781065" cy="1267778"/>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https://encrypted-tbn2.gstatic.com/images?q=tbn:ANd9GcTOSXtB_36fJjsWXi7ubYOwRvFO66V3aaMjx5xTzjqLnsE3hhPqpILWhO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953000"/>
            <a:ext cx="3458759" cy="1185859"/>
          </a:xfrm>
          <a:prstGeom prst="rect">
            <a:avLst/>
          </a:prstGeom>
          <a:noFill/>
          <a:extLst>
            <a:ext uri="{909E8E84-426E-40dd-AFC4-6F175D3DCCD1}">
              <a14:hiddenFill xmlns:a14="http://schemas.microsoft.com/office/drawing/2010/main" xmlns="">
                <a:solidFill>
                  <a:srgbClr val="FFFFFF"/>
                </a:solidFill>
              </a14:hiddenFill>
            </a:ext>
          </a:extLst>
        </p:spPr>
      </p:pic>
      <p:pic>
        <p:nvPicPr>
          <p:cNvPr id="1054" name="Picture 30" descr="http://viper.unige.ch/lib/exe/fetch.php/demos:mrml_logo.gif?w=250&amp;h=&amp;cache=cach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8845" y="5099636"/>
            <a:ext cx="3596955" cy="854881"/>
          </a:xfrm>
          <a:prstGeom prst="rect">
            <a:avLst/>
          </a:prstGeom>
          <a:noFill/>
          <a:extLst>
            <a:ext uri="{909E8E84-426E-40dd-AFC4-6F175D3DCCD1}">
              <a14:hiddenFill xmlns:a14="http://schemas.microsoft.com/office/drawing/2010/main" xmlns="">
                <a:solidFill>
                  <a:srgbClr val="FFFFFF"/>
                </a:solidFill>
              </a14:hiddenFill>
            </a:ext>
          </a:extLst>
        </p:spPr>
      </p:pic>
      <p:pic>
        <p:nvPicPr>
          <p:cNvPr id="1058" name="Picture 34" descr="http://www.mobilelinuxnews.com/wp-content/uploads/2013/07/qt-logo-40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2600" y="2156147"/>
            <a:ext cx="1468920" cy="1468920"/>
          </a:xfrm>
          <a:prstGeom prst="rect">
            <a:avLst/>
          </a:prstGeom>
          <a:noFill/>
          <a:extLst>
            <a:ext uri="{909E8E84-426E-40dd-AFC4-6F175D3DCCD1}">
              <a14:hiddenFill xmlns:a14="http://schemas.microsoft.com/office/drawing/2010/main" xmlns="">
                <a:solidFill>
                  <a:srgbClr val="FFFFFF"/>
                </a:solidFill>
              </a14:hiddenFill>
            </a:ext>
          </a:extLst>
        </p:spPr>
      </p:pic>
      <p:pic>
        <p:nvPicPr>
          <p:cNvPr id="1060" name="Picture 36" descr="http://www.slicer.org/slicerWiki/images/5/5c/Ctk-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09023" y="2078853"/>
            <a:ext cx="1623508" cy="16235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060479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7</a:t>
            </a:fld>
            <a:r>
              <a:rPr lang="en-US" dirty="0"/>
              <a:t> -</a:t>
            </a:r>
          </a:p>
        </p:txBody>
      </p:sp>
      <p:sp>
        <p:nvSpPr>
          <p:cNvPr id="4" name="Content Placeholder 2"/>
          <p:cNvSpPr txBox="1">
            <a:spLocks/>
          </p:cNvSpPr>
          <p:nvPr/>
        </p:nvSpPr>
        <p:spPr bwMode="auto">
          <a:xfrm>
            <a:off x="3810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b="1" dirty="0"/>
              <a:t>MRML scene</a:t>
            </a:r>
            <a:r>
              <a:rPr lang="en-CA" dirty="0"/>
              <a:t>: shared storage of all data objects</a:t>
            </a:r>
            <a:br>
              <a:rPr lang="en-CA" dirty="0"/>
            </a:br>
            <a:r>
              <a:rPr lang="en-CA" sz="1800" dirty="0"/>
              <a:t>(MRML: Medical Reality Markup Language)</a:t>
            </a:r>
            <a:endParaRPr lang="en-CA" dirty="0"/>
          </a:p>
          <a:p>
            <a:pPr lvl="1"/>
            <a:r>
              <a:rPr lang="en-CA" sz="2400" dirty="0"/>
              <a:t>List of MRML nodes, each identified by a unique string ID</a:t>
            </a:r>
          </a:p>
          <a:p>
            <a:pPr lvl="1"/>
            <a:r>
              <a:rPr lang="en-CA" sz="2400" dirty="0"/>
              <a:t>References, observations between nodes</a:t>
            </a:r>
          </a:p>
          <a:p>
            <a:r>
              <a:rPr lang="en-CA" dirty="0"/>
              <a:t>Modules communicate through reading/writing MRML nodes</a:t>
            </a:r>
          </a:p>
          <a:p>
            <a:pPr lvl="1"/>
            <a:r>
              <a:rPr lang="en-CA" sz="2400" dirty="0"/>
              <a:t>Modules do not need to know about each other!</a:t>
            </a:r>
            <a:endParaRPr lang="en-CA" sz="2400" i="1"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data model</a:t>
            </a:r>
          </a:p>
        </p:txBody>
      </p:sp>
      <p:pic>
        <p:nvPicPr>
          <p:cNvPr id="6" name="Picture 5"/>
          <p:cNvPicPr>
            <a:picLocks noChangeAspect="1"/>
          </p:cNvPicPr>
          <p:nvPr/>
        </p:nvPicPr>
        <p:blipFill rotWithShape="1">
          <a:blip r:embed="rId3"/>
          <a:srcRect r="28459"/>
          <a:stretch/>
        </p:blipFill>
        <p:spPr>
          <a:xfrm>
            <a:off x="5562600" y="1155458"/>
            <a:ext cx="3352800" cy="4711942"/>
          </a:xfrm>
          <a:prstGeom prst="rect">
            <a:avLst/>
          </a:prstGeom>
        </p:spPr>
      </p:pic>
      <p:sp>
        <p:nvSpPr>
          <p:cNvPr id="7" name="Footer Placeholder 2">
            <a:extLst>
              <a:ext uri="{FF2B5EF4-FFF2-40B4-BE49-F238E27FC236}">
                <a16:creationId xmlns:a16="http://schemas.microsoft.com/office/drawing/2014/main" id="{ACF9BA65-F43E-AD86-1C91-171F85CBA3E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62289304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8</a:t>
            </a:fld>
            <a:r>
              <a:rPr lang="en-US" dirty="0"/>
              <a:t> -</a:t>
            </a:r>
          </a:p>
        </p:txBody>
      </p:sp>
      <p:sp>
        <p:nvSpPr>
          <p:cNvPr id="4" name="Content Placeholder 2"/>
          <p:cNvSpPr txBox="1">
            <a:spLocks/>
          </p:cNvSpPr>
          <p:nvPr/>
        </p:nvSpPr>
        <p:spPr bwMode="auto">
          <a:xfrm>
            <a:off x="685800" y="914400"/>
            <a:ext cx="8229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Responsibilities:</a:t>
            </a:r>
          </a:p>
          <a:p>
            <a:pPr lvl="1"/>
            <a:r>
              <a:rPr lang="en-CA" dirty="0"/>
              <a:t>Store data</a:t>
            </a:r>
          </a:p>
          <a:p>
            <a:pPr lvl="1"/>
            <a:r>
              <a:rPr lang="en-CA" dirty="0"/>
              <a:t>Serialization to/from XML for file storage</a:t>
            </a:r>
          </a:p>
          <a:p>
            <a:pPr lvl="1"/>
            <a:r>
              <a:rPr lang="en-CA" dirty="0"/>
              <a:t>No display or processing </a:t>
            </a:r>
            <a:r>
              <a:rPr lang="en-CA" i="1" dirty="0"/>
              <a:t>methods</a:t>
            </a:r>
          </a:p>
          <a:p>
            <a:r>
              <a:rPr lang="en-CA" dirty="0"/>
              <a:t>Basic types:</a:t>
            </a:r>
          </a:p>
          <a:p>
            <a:pPr lvl="1"/>
            <a:r>
              <a:rPr lang="en-CA" dirty="0"/>
              <a:t>Data node</a:t>
            </a:r>
          </a:p>
          <a:p>
            <a:pPr lvl="1"/>
            <a:r>
              <a:rPr lang="en-CA" dirty="0"/>
              <a:t>Display node: visualization options for data node content; multiple display nodes allowed</a:t>
            </a:r>
          </a:p>
          <a:p>
            <a:pPr lvl="1"/>
            <a:r>
              <a:rPr lang="en-CA" dirty="0"/>
              <a:t>Storage node: what format, file name to use for persistent storage of the data node content</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MRML node</a:t>
            </a:r>
          </a:p>
        </p:txBody>
      </p:sp>
      <p:sp>
        <p:nvSpPr>
          <p:cNvPr id="6" name="Footer Placeholder 2">
            <a:extLst>
              <a:ext uri="{FF2B5EF4-FFF2-40B4-BE49-F238E27FC236}">
                <a16:creationId xmlns:a16="http://schemas.microsoft.com/office/drawing/2014/main" id="{F9DF5231-10AB-D406-F881-D33BAD67C55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2466462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9</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382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a:p>
            <a:pPr algn="ctr"/>
            <a:r>
              <a:rPr lang="en-US" sz="2800" i="1" dirty="0"/>
              <a:t>(</a:t>
            </a:r>
            <a:r>
              <a:rPr lang="en-US" sz="2800" i="1" dirty="0" err="1"/>
              <a:t>MyFirstWidget</a:t>
            </a:r>
            <a:r>
              <a:rPr lang="en-US" sz="2800" i="1" dirty="0"/>
              <a:t>)</a:t>
            </a:r>
          </a:p>
        </p:txBody>
      </p:sp>
      <p:sp>
        <p:nvSpPr>
          <p:cNvPr id="11" name="Rounded Rectangle 10"/>
          <p:cNvSpPr/>
          <p:nvPr/>
        </p:nvSpPr>
        <p:spPr>
          <a:xfrm>
            <a:off x="55626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a:p>
            <a:pPr algn="ctr"/>
            <a:r>
              <a:rPr lang="en-US" sz="2800" i="1" dirty="0"/>
              <a:t>(</a:t>
            </a:r>
            <a:r>
              <a:rPr lang="en-US" sz="2800" i="1" dirty="0" err="1"/>
              <a:t>MyFirstLogic</a:t>
            </a:r>
            <a:r>
              <a:rPr lang="en-US" sz="2800" i="1" dirty="0"/>
              <a:t>)</a:t>
            </a:r>
          </a:p>
        </p:txBody>
      </p:sp>
      <p:sp>
        <p:nvSpPr>
          <p:cNvPr id="92" name="Rounded Rectangle 91"/>
          <p:cNvSpPr/>
          <p:nvPr/>
        </p:nvSpPr>
        <p:spPr>
          <a:xfrm>
            <a:off x="838200" y="1447800"/>
            <a:ext cx="7543800" cy="946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a:p>
            <a:pPr algn="ctr"/>
            <a:r>
              <a:rPr lang="en-US" sz="2800" i="1" dirty="0"/>
              <a:t>(</a:t>
            </a:r>
            <a:r>
              <a:rPr lang="en-US" sz="2800" i="1" dirty="0" err="1"/>
              <a:t>MyFirst</a:t>
            </a:r>
            <a:r>
              <a:rPr lang="en-US" sz="2800" i="1" dirty="0"/>
              <a:t>)</a:t>
            </a:r>
          </a:p>
        </p:txBody>
      </p:sp>
      <p:sp>
        <p:nvSpPr>
          <p:cNvPr id="9" name="Footer Placeholder 2">
            <a:extLst>
              <a:ext uri="{FF2B5EF4-FFF2-40B4-BE49-F238E27FC236}">
                <a16:creationId xmlns:a16="http://schemas.microsoft.com/office/drawing/2014/main" id="{6A324691-BF62-8291-9722-F45D8FA42FB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58178230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1372</TotalTime>
  <Words>4821</Words>
  <Application>Microsoft Office PowerPoint</Application>
  <PresentationFormat>On-screen Show (4:3)</PresentationFormat>
  <Paragraphs>768</Paragraphs>
  <Slides>61</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Consolas</vt:lpstr>
      <vt:lpstr>Miriam Fixed</vt:lpstr>
      <vt:lpstr>Times New Roman</vt:lpstr>
      <vt:lpstr>Wingdings</vt:lpstr>
      <vt:lpstr>Office Theme</vt:lpstr>
      <vt:lpstr>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Auto-completion feature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in general</vt:lpstr>
      <vt:lpstr>Text editor / IDE</vt:lpstr>
      <vt:lpstr>PowerPoint Presentation</vt:lpstr>
      <vt:lpstr>Create module</vt:lpstr>
      <vt:lpstr>Module paths</vt:lpstr>
      <vt:lpstr>Developer mode</vt:lpstr>
      <vt:lpstr>Find the new module in Slicer</vt:lpstr>
      <vt:lpstr>Commit your changes regularly</vt:lpstr>
      <vt:lpstr>Write our scripted module #1</vt:lpstr>
      <vt:lpstr>Write our scripted module #2</vt:lpstr>
      <vt:lpstr>Write our scripted module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Hints</vt:lpstr>
      <vt:lpstr>PowerPoint Presentation</vt:lpstr>
      <vt:lpstr>PowerPoint Presentation</vt:lpstr>
      <vt:lpstr>PowerPoint Presentation</vt:lpstr>
      <vt:lpstr>PowerPoint Presentation</vt:lpstr>
      <vt:lpstr>PowerPoint Presentation</vt:lpstr>
      <vt:lpstr>PowerPoint Presentation</vt:lpstr>
    </vt:vector>
  </TitlesOfParts>
  <Company>Queen's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Csaba Pintér</cp:lastModifiedBy>
  <cp:revision>800</cp:revision>
  <cp:lastPrinted>2013-02-02T23:26:38Z</cp:lastPrinted>
  <dcterms:created xsi:type="dcterms:W3CDTF">2010-01-28T18:12:58Z</dcterms:created>
  <dcterms:modified xsi:type="dcterms:W3CDTF">2022-05-25T15:54:11Z</dcterms:modified>
</cp:coreProperties>
</file>